
<file path=[Content_Types].xml><?xml version="1.0" encoding="utf-8"?>
<Types xmlns="http://schemas.openxmlformats.org/package/2006/content-types">
  <Default Extension="bin" ContentType="audio/unknown"/>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4"/>
  </p:notesMasterIdLst>
  <p:sldIdLst>
    <p:sldId id="269" r:id="rId5"/>
    <p:sldId id="606" r:id="rId6"/>
    <p:sldId id="613" r:id="rId7"/>
    <p:sldId id="614" r:id="rId8"/>
    <p:sldId id="619" r:id="rId9"/>
    <p:sldId id="616" r:id="rId10"/>
    <p:sldId id="618" r:id="rId11"/>
    <p:sldId id="623" r:id="rId12"/>
    <p:sldId id="622"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4E2F94E-432A-4759-A64B-308AC8409121}">
          <p14:sldIdLst>
            <p14:sldId id="269"/>
            <p14:sldId id="606"/>
          </p14:sldIdLst>
        </p14:section>
        <p14:section name="The Issue" id="{39BA618F-7E62-4004-9AC8-CA1CD4BB4D81}">
          <p14:sldIdLst>
            <p14:sldId id="613"/>
            <p14:sldId id="614"/>
          </p14:sldIdLst>
        </p14:section>
        <p14:section name="Prevention" id="{28B6569E-21AB-4102-BA81-4F3E79118824}">
          <p14:sldIdLst>
            <p14:sldId id="619"/>
            <p14:sldId id="616"/>
            <p14:sldId id="618"/>
            <p14:sldId id="623"/>
          </p14:sldIdLst>
        </p14:section>
        <p14:section name="Takeaway" id="{93DBE0DC-0861-4C15-BB42-423A757C9798}">
          <p14:sldIdLst>
            <p14:sldId id="622"/>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B666C7-322F-44CA-8F4E-C792E5FDDDF3}" v="29" dt="2018-08-30T17:15:48.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54" autoAdjust="0"/>
    <p:restoredTop sz="67040" autoAdjust="0"/>
  </p:normalViewPr>
  <p:slideViewPr>
    <p:cSldViewPr>
      <p:cViewPr varScale="1">
        <p:scale>
          <a:sx n="39" d="100"/>
          <a:sy n="39" d="100"/>
        </p:scale>
        <p:origin x="1915" y="53"/>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30.08.2018</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Darkness Descends on the Road to Work</a:t>
            </a:r>
            <a:br>
              <a:rPr lang="en-US" dirty="0"/>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b="0" dirty="0">
                <a:solidFill>
                  <a:schemeClr val="bg1"/>
                </a:solidFill>
              </a:rPr>
              <a:t>Drivers must appreciate that night time driving has unique challenges, which include sunlight not being available and other objects or animals being hidden because of it. This means you must take precautions for night time driving.</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marL="171450" indent="-171450">
              <a:lnSpc>
                <a:spcPct val="150000"/>
              </a:lnSpc>
              <a:buFont typeface="Arial" panose="020B0604020202020204" pitchFamily="34" charset="0"/>
              <a:buChar char="•"/>
            </a:pPr>
            <a:r>
              <a:rPr lang="en-US" sz="1200" dirty="0">
                <a:solidFill>
                  <a:schemeClr val="bg1"/>
                </a:solidFill>
              </a:rPr>
              <a:t>Night time driving is only one quarter of the time people spend on the road, yet more than half the vehicle fatalities occur after dark. </a:t>
            </a:r>
          </a:p>
          <a:p>
            <a:pPr marL="171450" indent="-171450">
              <a:lnSpc>
                <a:spcPct val="150000"/>
              </a:lnSpc>
              <a:buFont typeface="Arial" panose="020B0604020202020204" pitchFamily="34" charset="0"/>
              <a:buChar char="•"/>
            </a:pPr>
            <a:r>
              <a:rPr lang="en-US" sz="1200" dirty="0">
                <a:solidFill>
                  <a:schemeClr val="bg1"/>
                </a:solidFill>
              </a:rPr>
              <a:t>It has been reported by the National Highway Traffic Safety Administration that people are three times more likely to be in a fatal crash at night than during the day and most vehicle/animal crashes occur at night.</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pPr>
              <a:lnSpc>
                <a:spcPct val="150000"/>
              </a:lnSpc>
            </a:pPr>
            <a:r>
              <a:rPr lang="en-US" sz="2400" dirty="0">
                <a:solidFill>
                  <a:schemeClr val="bg1"/>
                </a:solidFill>
              </a:rPr>
              <a:t>The following is a good review of things you can do and common-sense practices to make night time driving safer.</a:t>
            </a:r>
          </a:p>
          <a:p>
            <a:pPr marL="171450" indent="-171450" algn="l" defTabSz="914400" rtl="0" eaLnBrk="1" latinLnBrk="0" hangingPunct="1">
              <a:lnSpc>
                <a:spcPct val="150000"/>
              </a:lnSpc>
              <a:buFont typeface="Arial" panose="020B0604020202020204" pitchFamily="34" charset="0"/>
              <a:buChar char="•"/>
            </a:pPr>
            <a:r>
              <a:rPr lang="en-US" sz="1200" kern="1200" dirty="0">
                <a:solidFill>
                  <a:schemeClr val="bg1"/>
                </a:solidFill>
                <a:latin typeface="+mn-lt"/>
                <a:ea typeface="+mn-ea"/>
                <a:cs typeface="+mn-cs"/>
              </a:rPr>
              <a:t>Allow more time to get to work. </a:t>
            </a:r>
          </a:p>
          <a:p>
            <a:pPr marL="628650" lvl="1" indent="-171450" algn="l" defTabSz="914400" rtl="0" eaLnBrk="1" latinLnBrk="0" hangingPunct="1">
              <a:lnSpc>
                <a:spcPct val="150000"/>
              </a:lnSpc>
              <a:buFont typeface="Courier New" panose="02070309020205020404" pitchFamily="49" charset="0"/>
              <a:buChar char="o"/>
            </a:pPr>
            <a:r>
              <a:rPr lang="en-US" sz="1200" kern="1200" dirty="0">
                <a:solidFill>
                  <a:schemeClr val="bg1"/>
                </a:solidFill>
                <a:latin typeface="+mn-lt"/>
                <a:ea typeface="+mn-ea"/>
                <a:cs typeface="+mn-cs"/>
              </a:rPr>
              <a:t>Besides the darkness, there may be frost, snow, or ice to remove from the windshield.</a:t>
            </a:r>
          </a:p>
          <a:p>
            <a:pPr marL="628650" lvl="2" indent="-171450" algn="l" defTabSz="914400" rtl="0" eaLnBrk="1" latinLnBrk="0" hangingPunct="1">
              <a:lnSpc>
                <a:spcPct val="150000"/>
              </a:lnSpc>
              <a:buFont typeface="Courier New" panose="02070309020205020404" pitchFamily="49" charset="0"/>
              <a:buChar char="o"/>
            </a:pPr>
            <a:r>
              <a:rPr lang="en-US" sz="1200" kern="1200" dirty="0">
                <a:solidFill>
                  <a:schemeClr val="bg1"/>
                </a:solidFill>
                <a:latin typeface="+mn-lt"/>
                <a:ea typeface="+mn-ea"/>
                <a:cs typeface="+mn-cs"/>
              </a:rPr>
              <a:t>Frost on the roads, especially when combined with the oil which seeped out of the blacktop in the hot weather, makes roads slippery. As does snow and ice. </a:t>
            </a:r>
          </a:p>
          <a:p>
            <a:pPr marL="171450" indent="-171450" algn="l" defTabSz="914400" rtl="0" eaLnBrk="1" latinLnBrk="0" hangingPunct="1">
              <a:lnSpc>
                <a:spcPct val="150000"/>
              </a:lnSpc>
              <a:buFont typeface="Arial" panose="020B0604020202020204" pitchFamily="34" charset="0"/>
              <a:buChar char="•"/>
            </a:pPr>
            <a:r>
              <a:rPr lang="en-US" sz="1200" kern="1200" dirty="0">
                <a:solidFill>
                  <a:schemeClr val="bg1"/>
                </a:solidFill>
                <a:latin typeface="+mn-lt"/>
                <a:ea typeface="+mn-ea"/>
                <a:cs typeface="+mn-cs"/>
              </a:rPr>
              <a:t>Check your driving lights regularly and keep them clean and clear of obstructions.</a:t>
            </a:r>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defTabSz="914400" rtl="0" eaLnBrk="1" latinLnBrk="0" hangingPunct="1">
              <a:lnSpc>
                <a:spcPct val="150000"/>
              </a:lnSpc>
              <a:buFont typeface="Arial" panose="020B0604020202020204" pitchFamily="34" charset="0"/>
              <a:buChar char="•"/>
            </a:pPr>
            <a:r>
              <a:rPr lang="en-US" sz="1200" kern="1200" dirty="0">
                <a:solidFill>
                  <a:schemeClr val="bg1"/>
                </a:solidFill>
                <a:latin typeface="+mn-lt"/>
                <a:ea typeface="+mn-ea"/>
                <a:cs typeface="+mn-cs"/>
              </a:rPr>
              <a:t>Turn your headlights on as soon as the sky dims.</a:t>
            </a:r>
          </a:p>
          <a:p>
            <a:pPr marL="171450" indent="-171450" algn="l" defTabSz="914400" rtl="0" eaLnBrk="1" latinLnBrk="0" hangingPunct="1">
              <a:lnSpc>
                <a:spcPct val="150000"/>
              </a:lnSpc>
              <a:buFont typeface="Arial" panose="020B0604020202020204" pitchFamily="34" charset="0"/>
              <a:buChar char="•"/>
            </a:pPr>
            <a:r>
              <a:rPr lang="en-US" sz="1200" kern="1200" dirty="0">
                <a:solidFill>
                  <a:schemeClr val="bg1"/>
                </a:solidFill>
                <a:latin typeface="+mn-lt"/>
                <a:ea typeface="+mn-ea"/>
                <a:cs typeface="+mn-cs"/>
              </a:rPr>
              <a:t>Use your low beams when you are following another vehicle or when a vehicle approaches you. </a:t>
            </a:r>
          </a:p>
          <a:p>
            <a:pPr marL="628650" lvl="2" indent="-171450" algn="l" defTabSz="914400" rtl="0" eaLnBrk="1" latinLnBrk="0" hangingPunct="1">
              <a:lnSpc>
                <a:spcPct val="150000"/>
              </a:lnSpc>
              <a:buFont typeface="Courier New" panose="02070309020205020404" pitchFamily="49" charset="0"/>
              <a:buChar char="o"/>
            </a:pPr>
            <a:r>
              <a:rPr lang="en-US" sz="1200" kern="1200" dirty="0">
                <a:solidFill>
                  <a:schemeClr val="bg1"/>
                </a:solidFill>
                <a:latin typeface="+mn-lt"/>
                <a:ea typeface="+mn-ea"/>
                <a:cs typeface="+mn-cs"/>
              </a:rPr>
              <a:t>Blinding others with your high beams endangers you and them.</a:t>
            </a:r>
          </a:p>
          <a:p>
            <a:pPr marL="171450" indent="-171450" algn="l" defTabSz="914400" rtl="0" eaLnBrk="1" latinLnBrk="0" hangingPunct="1">
              <a:lnSpc>
                <a:spcPct val="150000"/>
              </a:lnSpc>
              <a:buFont typeface="Arial" panose="020B0604020202020204" pitchFamily="34" charset="0"/>
              <a:buChar char="•"/>
            </a:pPr>
            <a:r>
              <a:rPr lang="en-US" sz="1200" kern="1200" dirty="0">
                <a:solidFill>
                  <a:schemeClr val="bg1"/>
                </a:solidFill>
                <a:latin typeface="+mn-lt"/>
                <a:ea typeface="+mn-ea"/>
                <a:cs typeface="+mn-cs"/>
              </a:rPr>
              <a:t>Look beyond your headlights. </a:t>
            </a:r>
          </a:p>
          <a:p>
            <a:pPr marL="628650" lvl="2" indent="-171450" algn="l" defTabSz="914400" rtl="0" eaLnBrk="1" latinLnBrk="0" hangingPunct="1">
              <a:lnSpc>
                <a:spcPct val="150000"/>
              </a:lnSpc>
              <a:buFont typeface="Courier New" panose="02070309020205020404" pitchFamily="49" charset="0"/>
              <a:buChar char="o"/>
            </a:pPr>
            <a:r>
              <a:rPr lang="en-US" sz="1200" kern="1200" dirty="0">
                <a:solidFill>
                  <a:schemeClr val="bg1"/>
                </a:solidFill>
                <a:latin typeface="+mn-lt"/>
                <a:ea typeface="+mn-ea"/>
                <a:cs typeface="+mn-cs"/>
              </a:rPr>
              <a:t>Use streetlights and the lights of vehicles in front of you to see down the road.</a:t>
            </a:r>
          </a:p>
          <a:p>
            <a:pPr marL="171450" indent="-171450" algn="l" defTabSz="914400" rtl="0" eaLnBrk="1" latinLnBrk="0" hangingPunct="1">
              <a:lnSpc>
                <a:spcPct val="150000"/>
              </a:lnSpc>
              <a:buFont typeface="Arial" panose="020B0604020202020204" pitchFamily="34" charset="0"/>
              <a:buChar char="•"/>
            </a:pPr>
            <a:r>
              <a:rPr lang="en-US" sz="1200" kern="1200" dirty="0">
                <a:solidFill>
                  <a:schemeClr val="bg1"/>
                </a:solidFill>
                <a:latin typeface="+mn-lt"/>
                <a:ea typeface="+mn-ea"/>
                <a:cs typeface="+mn-cs"/>
              </a:rPr>
              <a:t>Leave extra space around your vehicle to give yourself and others more reaction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US" sz="2400" dirty="0">
                <a:solidFill>
                  <a:schemeClr val="bg1"/>
                </a:solidFill>
              </a:rPr>
              <a:t>Impaired drivers are a danger to everyone on the road. </a:t>
            </a:r>
          </a:p>
          <a:p>
            <a:pPr marL="171450" indent="-171450" algn="l" defTabSz="914400" rtl="0" eaLnBrk="1" latinLnBrk="0" hangingPunct="1">
              <a:lnSpc>
                <a:spcPct val="150000"/>
              </a:lnSpc>
              <a:buFont typeface="Arial" panose="020B0604020202020204" pitchFamily="34" charset="0"/>
              <a:buChar char="•"/>
            </a:pPr>
            <a:r>
              <a:rPr lang="en-US" sz="1200" kern="1200" dirty="0">
                <a:solidFill>
                  <a:schemeClr val="bg1"/>
                </a:solidFill>
                <a:latin typeface="+mn-lt"/>
                <a:ea typeface="+mn-ea"/>
                <a:cs typeface="+mn-cs"/>
              </a:rPr>
              <a:t>Statistics suggest that one out of 13 drivers drive drunk in the early morning. </a:t>
            </a:r>
          </a:p>
          <a:p>
            <a:pPr marL="628650" lvl="2" indent="-171450" algn="l" defTabSz="914400" rtl="0" eaLnBrk="1" latinLnBrk="0" hangingPunct="1">
              <a:lnSpc>
                <a:spcPct val="150000"/>
              </a:lnSpc>
              <a:buFont typeface="Courier New" panose="02070309020205020404" pitchFamily="49" charset="0"/>
              <a:buChar char="o"/>
            </a:pPr>
            <a:r>
              <a:rPr lang="en-US" sz="1200" kern="1200" dirty="0">
                <a:solidFill>
                  <a:schemeClr val="bg1"/>
                </a:solidFill>
                <a:latin typeface="+mn-lt"/>
                <a:ea typeface="+mn-ea"/>
                <a:cs typeface="+mn-cs"/>
              </a:rPr>
              <a:t>Be alert and give other drivers plenty of space to maneuver. </a:t>
            </a:r>
          </a:p>
          <a:p>
            <a:pPr marL="628650" lvl="2" indent="-171450" algn="l" defTabSz="914400" rtl="0" eaLnBrk="1" latinLnBrk="0" hangingPunct="1">
              <a:lnSpc>
                <a:spcPct val="150000"/>
              </a:lnSpc>
              <a:buFont typeface="Courier New" panose="02070309020205020404" pitchFamily="49" charset="0"/>
              <a:buChar char="o"/>
            </a:pPr>
            <a:r>
              <a:rPr lang="en-US" sz="1200" kern="1200" dirty="0">
                <a:solidFill>
                  <a:schemeClr val="bg1"/>
                </a:solidFill>
                <a:latin typeface="+mn-lt"/>
                <a:ea typeface="+mn-ea"/>
                <a:cs typeface="+mn-cs"/>
              </a:rPr>
              <a:t>If safe to do so, pull over and call the police if you think another driver is driving under the influence.</a:t>
            </a:r>
          </a:p>
          <a:p>
            <a:pPr marL="171450" indent="-171450" algn="l" defTabSz="914400" rtl="0" eaLnBrk="1" latinLnBrk="0" hangingPunct="1">
              <a:lnSpc>
                <a:spcPct val="150000"/>
              </a:lnSpc>
              <a:buFont typeface="Arial" panose="020B0604020202020204" pitchFamily="34" charset="0"/>
              <a:buChar char="•"/>
            </a:pPr>
            <a:r>
              <a:rPr lang="en-US" sz="1200" kern="1200" dirty="0">
                <a:solidFill>
                  <a:schemeClr val="bg1"/>
                </a:solidFill>
                <a:latin typeface="+mn-lt"/>
                <a:ea typeface="+mn-ea"/>
                <a:cs typeface="+mn-cs"/>
              </a:rPr>
              <a:t>If you have vehicle trouble, pull as far off the road as you can. </a:t>
            </a:r>
          </a:p>
          <a:p>
            <a:pPr marL="628650" lvl="2" indent="-171450" algn="l" defTabSz="914400" rtl="0" eaLnBrk="1" latinLnBrk="0" hangingPunct="1">
              <a:lnSpc>
                <a:spcPct val="150000"/>
              </a:lnSpc>
              <a:buFont typeface="Courier New" panose="02070309020205020404" pitchFamily="49" charset="0"/>
              <a:buChar char="o"/>
            </a:pPr>
            <a:r>
              <a:rPr lang="en-US" sz="1200" kern="1200" dirty="0">
                <a:solidFill>
                  <a:schemeClr val="bg1"/>
                </a:solidFill>
                <a:latin typeface="+mn-lt"/>
                <a:ea typeface="+mn-ea"/>
                <a:cs typeface="+mn-cs"/>
              </a:rPr>
              <a:t>Warn other drivers with your hazard lights, headlights, interior lights, and flares if you have them.</a:t>
            </a:r>
          </a:p>
          <a:p>
            <a:pPr marL="628650" lvl="2" indent="-171450" algn="l" defTabSz="914400" rtl="0" eaLnBrk="1" latinLnBrk="0" hangingPunct="1">
              <a:lnSpc>
                <a:spcPct val="150000"/>
              </a:lnSpc>
              <a:buFont typeface="Courier New" panose="02070309020205020404" pitchFamily="49" charset="0"/>
              <a:buChar char="o"/>
            </a:pPr>
            <a:r>
              <a:rPr lang="en-US" sz="1200" kern="1200" dirty="0">
                <a:solidFill>
                  <a:schemeClr val="bg1"/>
                </a:solidFill>
                <a:latin typeface="+mn-lt"/>
                <a:ea typeface="+mn-ea"/>
                <a:cs typeface="+mn-cs"/>
              </a:rPr>
              <a:t>St</a:t>
            </a:r>
            <a:r>
              <a:rPr lang="en-US" sz="2400" dirty="0">
                <a:solidFill>
                  <a:schemeClr val="bg1"/>
                </a:solidFill>
              </a:rPr>
              <a:t>ay in your car until help arrives.</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defTabSz="914400" rtl="0" eaLnBrk="1" latinLnBrk="0" hangingPunct="1">
              <a:lnSpc>
                <a:spcPct val="150000"/>
              </a:lnSpc>
              <a:buFont typeface="Arial" panose="020B0604020202020204" pitchFamily="34" charset="0"/>
              <a:buChar char="•"/>
            </a:pPr>
            <a:r>
              <a:rPr lang="en-US" sz="1200" kern="1200" dirty="0">
                <a:solidFill>
                  <a:schemeClr val="bg1"/>
                </a:solidFill>
                <a:latin typeface="+mn-lt"/>
                <a:ea typeface="+mn-ea"/>
                <a:cs typeface="+mn-cs"/>
              </a:rPr>
              <a:t>Collisions with wildlife can be fatal and animals are more active in the early morning and early evening.</a:t>
            </a:r>
          </a:p>
          <a:p>
            <a:pPr marL="628650" lvl="1" indent="-171450" algn="l" defTabSz="914400" rtl="0" eaLnBrk="1" latinLnBrk="0" hangingPunct="1">
              <a:lnSpc>
                <a:spcPct val="150000"/>
              </a:lnSpc>
              <a:buFont typeface="Courier New" panose="02070309020205020404" pitchFamily="49" charset="0"/>
              <a:buChar char="o"/>
            </a:pPr>
            <a:r>
              <a:rPr lang="en-US" sz="1200" kern="1200" dirty="0">
                <a:solidFill>
                  <a:schemeClr val="bg1"/>
                </a:solidFill>
                <a:latin typeface="+mn-lt"/>
                <a:ea typeface="+mn-ea"/>
                <a:cs typeface="+mn-cs"/>
              </a:rPr>
              <a:t>Observe warnings of animal crossing, slow down, and be alert. </a:t>
            </a:r>
          </a:p>
          <a:p>
            <a:pPr marL="628650" lvl="1" indent="-171450" algn="l" defTabSz="914400" rtl="0" eaLnBrk="1" latinLnBrk="0" hangingPunct="1">
              <a:lnSpc>
                <a:spcPct val="150000"/>
              </a:lnSpc>
              <a:buFont typeface="Courier New" panose="02070309020205020404" pitchFamily="49" charset="0"/>
              <a:buChar char="o"/>
            </a:pPr>
            <a:r>
              <a:rPr lang="en-US" sz="1200" kern="1200" dirty="0">
                <a:solidFill>
                  <a:schemeClr val="bg1"/>
                </a:solidFill>
                <a:latin typeface="+mn-lt"/>
                <a:ea typeface="+mn-ea"/>
                <a:cs typeface="+mn-cs"/>
              </a:rPr>
              <a:t>Honk instead of flashing your lights if you encounter an animal because high beams may cause the animal to freeze.</a:t>
            </a:r>
          </a:p>
          <a:p>
            <a:pPr marL="171450" indent="-171450" algn="l" defTabSz="914400" rtl="0" eaLnBrk="1" latinLnBrk="0" hangingPunct="1">
              <a:lnSpc>
                <a:spcPct val="150000"/>
              </a:lnSpc>
              <a:buFont typeface="Arial" panose="020B0604020202020204" pitchFamily="34" charset="0"/>
              <a:buChar char="•"/>
            </a:pPr>
            <a:r>
              <a:rPr lang="en-US" sz="1200" kern="1200" dirty="0">
                <a:solidFill>
                  <a:schemeClr val="bg1"/>
                </a:solidFill>
                <a:latin typeface="+mn-lt"/>
                <a:ea typeface="+mn-ea"/>
                <a:cs typeface="+mn-cs"/>
              </a:rPr>
              <a:t>If an animal runs out in front of your vehicle: </a:t>
            </a:r>
          </a:p>
          <a:p>
            <a:pPr marL="628650" lvl="1" indent="-171450" algn="l" defTabSz="914400" rtl="0" eaLnBrk="1" latinLnBrk="0" hangingPunct="1">
              <a:lnSpc>
                <a:spcPct val="150000"/>
              </a:lnSpc>
              <a:buFont typeface="Courier New" panose="02070309020205020404" pitchFamily="49" charset="0"/>
              <a:buChar char="o"/>
            </a:pPr>
            <a:r>
              <a:rPr lang="en-US" sz="1200" kern="1200" dirty="0">
                <a:solidFill>
                  <a:schemeClr val="bg1"/>
                </a:solidFill>
                <a:latin typeface="+mn-lt"/>
                <a:ea typeface="+mn-ea"/>
                <a:cs typeface="+mn-cs"/>
              </a:rPr>
              <a:t>Brake and slow down if it’s safe to do so – though it might not be the safest option. </a:t>
            </a:r>
          </a:p>
          <a:p>
            <a:pPr marL="628650" lvl="1" indent="-171450" algn="l" defTabSz="914400" rtl="0" eaLnBrk="1" latinLnBrk="0" hangingPunct="1">
              <a:lnSpc>
                <a:spcPct val="150000"/>
              </a:lnSpc>
              <a:buFont typeface="Courier New" panose="02070309020205020404" pitchFamily="49" charset="0"/>
              <a:buChar char="o"/>
            </a:pPr>
            <a:r>
              <a:rPr lang="en-US" sz="1200" kern="1200" dirty="0">
                <a:solidFill>
                  <a:schemeClr val="bg1"/>
                </a:solidFill>
                <a:latin typeface="+mn-lt"/>
                <a:ea typeface="+mn-ea"/>
                <a:cs typeface="+mn-cs"/>
              </a:rPr>
              <a:t>Try not to swerve because swerving might send your vehicle out of control and the confused animal may jump in front of your vehicle </a:t>
            </a:r>
            <a:r>
              <a:rPr lang="en-US" sz="2400" dirty="0">
                <a:solidFill>
                  <a:schemeClr val="bg1"/>
                </a:solidFill>
                <a:highlight>
                  <a:srgbClr val="808080"/>
                </a:highlight>
              </a:rPr>
              <a:t>anyway.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3963507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Adjust your driving to accommodate traveling at night. Leave yourself more time to travel, and be alert to dangers on the road.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r>
              <a:rPr lang="en-US"/>
              <a:t>Click icon to add picture</a:t>
            </a:r>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r>
              <a:rPr lang="en-US"/>
              <a:t>Click icon to add picture</a:t>
            </a:r>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r>
              <a:rPr lang="en-US"/>
              <a:t>Click icon to add picture</a:t>
            </a:r>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r>
              <a:rPr lang="en-US"/>
              <a:t>Click icon to add picture</a:t>
            </a:r>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r>
              <a:rPr lang="en-US"/>
              <a:t>Click icon to add picture</a:t>
            </a:r>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r>
              <a:rPr lang="en-US"/>
              <a:t>Click icon to add picture</a:t>
            </a:r>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r>
              <a:rPr lang="en-US"/>
              <a:t>Click icon to add picture</a:t>
            </a:r>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r>
              <a:rPr lang="en-US"/>
              <a:t>Click icon to add picture</a:t>
            </a:r>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163D459B-B1B5-4E7C-82E2-D158C20226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6088" y="4334644"/>
            <a:ext cx="304800" cy="304800"/>
          </a:xfrm>
          <a:prstGeom prst="rect">
            <a:avLst/>
          </a:prstGeom>
        </p:spPr>
      </p:pic>
      <p:sp>
        <p:nvSpPr>
          <p:cNvPr id="5" name="Title 4"/>
          <p:cNvSpPr>
            <a:spLocks noGrp="1"/>
          </p:cNvSpPr>
          <p:nvPr>
            <p:ph type="title"/>
          </p:nvPr>
        </p:nvSpPr>
        <p:spPr>
          <a:xfrm>
            <a:off x="876300" y="571411"/>
            <a:ext cx="17183100" cy="715581"/>
          </a:xfrm>
        </p:spPr>
        <p:txBody>
          <a:bodyPr/>
          <a:lstStyle/>
          <a:p>
            <a:r>
              <a:rPr lang="en-US" dirty="0"/>
              <a:t>Darkness Descends on the Road to Work</a:t>
            </a:r>
            <a:endParaRPr lang="uk-UA" dirty="0"/>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949" y="9747420"/>
            <a:ext cx="2825988" cy="501480"/>
          </a:xfrm>
          <a:prstGeom prst="rect">
            <a:avLst/>
          </a:prstGeom>
        </p:spPr>
      </p:pic>
      <p:pic>
        <p:nvPicPr>
          <p:cNvPr id="4" name="Picture 3">
            <a:extLst>
              <a:ext uri="{FF2B5EF4-FFF2-40B4-BE49-F238E27FC236}">
                <a16:creationId xmlns:a16="http://schemas.microsoft.com/office/drawing/2014/main" id="{F2791A88-6115-4133-9D4D-6AB7C21FC83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10995" y="3043685"/>
            <a:ext cx="7466010" cy="4199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a:extLst>
              <a:ext uri="{FF2B5EF4-FFF2-40B4-BE49-F238E27FC236}">
                <a16:creationId xmlns:a16="http://schemas.microsoft.com/office/drawing/2014/main" id="{5A758DF2-80EA-4310-9AB7-8E47F922C4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8038" y="3500438"/>
            <a:ext cx="304800" cy="304800"/>
          </a:xfrm>
          <a:prstGeom prst="rect">
            <a:avLst/>
          </a:prstGeo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rotWithShape="1">
          <a:blip r:embed="rId6" cstate="screen">
            <a:extLst>
              <a:ext uri="{28A0092B-C50C-407E-A947-70E740481C1C}">
                <a14:useLocalDpi xmlns:a14="http://schemas.microsoft.com/office/drawing/2010/main"/>
              </a:ext>
            </a:extLst>
          </a:blip>
          <a:srcRect/>
          <a:stretch/>
        </p:blipFill>
        <p:spPr>
          <a:xfrm>
            <a:off x="-12198" y="0"/>
            <a:ext cx="18331151" cy="10259586"/>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265087" y="3199284"/>
              <a:ext cx="6039950" cy="4524315"/>
            </a:xfrm>
            <a:prstGeom prst="rect">
              <a:avLst/>
            </a:prstGeom>
            <a:noFill/>
          </p:spPr>
          <p:txBody>
            <a:bodyPr wrap="square" rtlCol="0">
              <a:spAutoFit/>
            </a:bodyPr>
            <a:lstStyle/>
            <a:p>
              <a:r>
                <a:rPr lang="en-US" sz="3600" dirty="0">
                  <a:solidFill>
                    <a:schemeClr val="bg1"/>
                  </a:solidFill>
                </a:rPr>
                <a:t>Drivers must appreciate that night time driving has unique challenges, which include sunlight not being available and other objects or animals being hidden because of it. </a:t>
              </a:r>
            </a:p>
            <a:p>
              <a:endParaRPr lang="en-US" sz="3600" dirty="0">
                <a:solidFill>
                  <a:schemeClr val="bg1"/>
                </a:solidFill>
              </a:endParaRPr>
            </a:p>
            <a:p>
              <a:r>
                <a:rPr lang="en-US" sz="3600" dirty="0">
                  <a:solidFill>
                    <a:schemeClr val="bg1"/>
                  </a:solidFill>
                </a:rPr>
                <a:t>This means you must take precautions for night time driving.</a:t>
              </a: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a:extLst>
              <a:ext uri="{FF2B5EF4-FFF2-40B4-BE49-F238E27FC236}">
                <a16:creationId xmlns:a16="http://schemas.microsoft.com/office/drawing/2014/main" id="{95DDE113-3ADE-4085-9CF1-449225C66C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7725" y="4484688"/>
            <a:ext cx="304800" cy="304800"/>
          </a:xfrm>
          <a:prstGeom prst="rect">
            <a:avLst/>
          </a:prstGeom>
        </p:spPr>
      </p:pic>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953328" y="3469580"/>
            <a:ext cx="7525344" cy="3347840"/>
          </a:xfrm>
          <a:prstGeom prst="rect">
            <a:avLst/>
          </a:prstGeom>
        </p:spPr>
        <p:txBody>
          <a:bodyPr wrap="square">
            <a:spAutoFit/>
          </a:bodyPr>
          <a:lstStyle/>
          <a:p>
            <a:pPr>
              <a:lnSpc>
                <a:spcPct val="150000"/>
              </a:lnSpc>
            </a:pPr>
            <a:r>
              <a:rPr lang="en-US" sz="2400" dirty="0">
                <a:solidFill>
                  <a:schemeClr val="bg1"/>
                </a:solidFill>
              </a:rPr>
              <a:t>Night time driving is only one quarter of the time people spend on the road, yet more than half the vehicle fatalities occur after dark. </a:t>
            </a:r>
          </a:p>
          <a:p>
            <a:pPr marL="342900" indent="-342900">
              <a:lnSpc>
                <a:spcPct val="150000"/>
              </a:lnSpc>
              <a:buFont typeface="Arial" panose="020B0604020202020204" pitchFamily="34" charset="0"/>
              <a:buChar char="•"/>
            </a:pPr>
            <a:r>
              <a:rPr lang="en-US" sz="2400" dirty="0">
                <a:solidFill>
                  <a:schemeClr val="bg1"/>
                </a:solidFill>
              </a:rPr>
              <a:t>People are three times more likely to be in a fatal crash at night than during the day. </a:t>
            </a:r>
          </a:p>
          <a:p>
            <a:pPr marL="342900" indent="-342900">
              <a:lnSpc>
                <a:spcPct val="150000"/>
              </a:lnSpc>
              <a:buFont typeface="Arial" panose="020B0604020202020204" pitchFamily="34" charset="0"/>
              <a:buChar char="•"/>
            </a:pPr>
            <a:r>
              <a:rPr lang="en-US" sz="2400" dirty="0">
                <a:solidFill>
                  <a:schemeClr val="bg1"/>
                </a:solidFill>
              </a:rPr>
              <a:t>Most vehicle/animal crashes occur at night.</a:t>
            </a:r>
          </a:p>
        </p:txBody>
      </p:sp>
      <p:pic>
        <p:nvPicPr>
          <p:cNvPr id="4" name="Picture Placeholder 3">
            <a:extLst>
              <a:ext uri="{FF2B5EF4-FFF2-40B4-BE49-F238E27FC236}">
                <a16:creationId xmlns:a16="http://schemas.microsoft.com/office/drawing/2014/main" id="{A50E4C21-20D7-44C9-B923-4915145E9DB9}"/>
              </a:ext>
            </a:extLst>
          </p:cNvPr>
          <p:cNvPicPr>
            <a:picLocks noGrp="1" noChangeAspect="1"/>
          </p:cNvPicPr>
          <p:nvPr>
            <p:ph type="pic" sz="quarter" idx="11"/>
          </p:nvPr>
        </p:nvPicPr>
        <p:blipFill>
          <a:blip r:embed="rId6" cstate="screen">
            <a:extLst>
              <a:ext uri="{28A0092B-C50C-407E-A947-70E740481C1C}">
                <a14:useLocalDpi xmlns:a14="http://schemas.microsoft.com/office/drawing/2010/main"/>
              </a:ext>
            </a:extLst>
          </a:blip>
          <a:stretch>
            <a:fillRect/>
          </a:stretch>
        </p:blipFill>
        <p:spPr>
          <a:xfrm>
            <a:off x="0" y="2400301"/>
            <a:ext cx="9144000" cy="5486400"/>
          </a:xfr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hlinkClick r:id="" action="ppaction://media"/>
            <a:extLst>
              <a:ext uri="{FF2B5EF4-FFF2-40B4-BE49-F238E27FC236}">
                <a16:creationId xmlns:a16="http://schemas.microsoft.com/office/drawing/2014/main" id="{B480CABE-3354-4A9A-824E-36255BB692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3025" y="4789488"/>
            <a:ext cx="304800" cy="3048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110522" y="2598452"/>
              <a:ext cx="7992888" cy="390183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chemeClr val="bg1"/>
                  </a:solidFill>
                </a:rPr>
                <a:t>Allow more time to get to work</a:t>
              </a:r>
            </a:p>
            <a:p>
              <a:pPr marL="1028700" lvl="1" indent="-342900">
                <a:lnSpc>
                  <a:spcPct val="150000"/>
                </a:lnSpc>
                <a:buFont typeface="Courier New" panose="02070309020205020404" pitchFamily="49" charset="0"/>
                <a:buChar char="o"/>
              </a:pPr>
              <a:r>
                <a:rPr lang="en-US" sz="2400" dirty="0">
                  <a:solidFill>
                    <a:schemeClr val="bg1"/>
                  </a:solidFill>
                </a:rPr>
                <a:t>Darkness, frost, snow, or ice </a:t>
              </a:r>
            </a:p>
            <a:p>
              <a:pPr marL="1028700" lvl="1" indent="-342900">
                <a:lnSpc>
                  <a:spcPct val="150000"/>
                </a:lnSpc>
                <a:buFont typeface="Courier New" panose="02070309020205020404" pitchFamily="49" charset="0"/>
                <a:buChar char="o"/>
              </a:pPr>
              <a:r>
                <a:rPr lang="en-US" sz="2400" dirty="0">
                  <a:solidFill>
                    <a:schemeClr val="bg1"/>
                  </a:solidFill>
                </a:rPr>
                <a:t>Frost, oil, snow, and ice on roads makes roads slippery </a:t>
              </a:r>
            </a:p>
            <a:p>
              <a:pPr marL="342900" indent="-342900">
                <a:lnSpc>
                  <a:spcPct val="150000"/>
                </a:lnSpc>
                <a:buFont typeface="Arial" panose="020B0604020202020204" pitchFamily="34" charset="0"/>
                <a:buChar char="•"/>
              </a:pPr>
              <a:endParaRPr lang="en-US" sz="2400" dirty="0">
                <a:solidFill>
                  <a:schemeClr val="bg1"/>
                </a:solidFill>
              </a:endParaRPr>
            </a:p>
            <a:p>
              <a:pPr marL="342900" indent="-342900">
                <a:lnSpc>
                  <a:spcPct val="150000"/>
                </a:lnSpc>
                <a:buFont typeface="Arial" panose="020B0604020202020204" pitchFamily="34" charset="0"/>
                <a:buChar char="•"/>
              </a:pPr>
              <a:r>
                <a:rPr lang="en-US" sz="2400" dirty="0">
                  <a:solidFill>
                    <a:schemeClr val="bg1"/>
                  </a:solidFill>
                </a:rPr>
                <a:t>Check your driving lights</a:t>
              </a:r>
            </a:p>
            <a:p>
              <a:pPr marL="1028700" lvl="1" indent="-342900">
                <a:lnSpc>
                  <a:spcPct val="150000"/>
                </a:lnSpc>
                <a:buFont typeface="Courier New" panose="02070309020205020404" pitchFamily="49" charset="0"/>
                <a:buChar char="o"/>
              </a:pPr>
              <a:r>
                <a:rPr lang="en-US" sz="2400" dirty="0">
                  <a:solidFill>
                    <a:schemeClr val="bg1"/>
                  </a:solidFill>
                </a:rPr>
                <a:t>Keep them clean and clear</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44000" y="2543941"/>
            <a:ext cx="9144000" cy="54864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a:hlinkClick r:id="" action="ppaction://media"/>
            <a:extLst>
              <a:ext uri="{FF2B5EF4-FFF2-40B4-BE49-F238E27FC236}">
                <a16:creationId xmlns:a16="http://schemas.microsoft.com/office/drawing/2014/main" id="{F61698B9-8F78-400C-BC1D-19B48A43AE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1325" y="4622800"/>
            <a:ext cx="304800" cy="3048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8567936" y="2400300"/>
            <a:ext cx="9720064"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rotWithShape="1">
          <a:blip r:embed="rId6" cstate="screen">
            <a:extLst>
              <a:ext uri="{28A0092B-C50C-407E-A947-70E740481C1C}">
                <a14:useLocalDpi xmlns:a14="http://schemas.microsoft.com/office/drawing/2010/main"/>
              </a:ext>
            </a:extLst>
          </a:blip>
          <a:srcRect/>
          <a:stretch/>
        </p:blipFill>
        <p:spPr>
          <a:xfrm>
            <a:off x="1" y="2400300"/>
            <a:ext cx="8567936"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8927468" y="2915582"/>
            <a:ext cx="9001000" cy="445583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chemeClr val="bg1"/>
                </a:solidFill>
              </a:rPr>
              <a:t>Turn headlights on as soon as the sky dims.</a:t>
            </a:r>
          </a:p>
          <a:p>
            <a:pPr marL="342900" indent="-342900">
              <a:lnSpc>
                <a:spcPct val="150000"/>
              </a:lnSpc>
              <a:buFont typeface="Arial" panose="020B0604020202020204" pitchFamily="34" charset="0"/>
              <a:buChar char="•"/>
            </a:pPr>
            <a:r>
              <a:rPr lang="en-US" sz="2400" dirty="0">
                <a:solidFill>
                  <a:schemeClr val="bg1"/>
                </a:solidFill>
              </a:rPr>
              <a:t>Use low beams when following another vehicle or when vehicle approaches. </a:t>
            </a:r>
          </a:p>
          <a:p>
            <a:pPr marL="1028700" lvl="1" indent="-342900">
              <a:lnSpc>
                <a:spcPct val="150000"/>
              </a:lnSpc>
              <a:buFont typeface="Courier New" panose="02070309020205020404" pitchFamily="49" charset="0"/>
              <a:buChar char="o"/>
            </a:pPr>
            <a:r>
              <a:rPr lang="en-US" sz="2400" dirty="0">
                <a:solidFill>
                  <a:schemeClr val="bg1"/>
                </a:solidFill>
              </a:rPr>
              <a:t>Blinding others endangers you and them. </a:t>
            </a:r>
          </a:p>
          <a:p>
            <a:pPr marL="342900" indent="-342900">
              <a:lnSpc>
                <a:spcPct val="150000"/>
              </a:lnSpc>
              <a:buFont typeface="Arial" panose="020B0604020202020204" pitchFamily="34" charset="0"/>
              <a:buChar char="•"/>
            </a:pPr>
            <a:r>
              <a:rPr lang="en-US" sz="2400" dirty="0">
                <a:solidFill>
                  <a:schemeClr val="bg1"/>
                </a:solidFill>
              </a:rPr>
              <a:t>Look beyond your headlights</a:t>
            </a:r>
          </a:p>
          <a:p>
            <a:pPr marL="1028700" lvl="1" indent="-342900">
              <a:lnSpc>
                <a:spcPct val="150000"/>
              </a:lnSpc>
              <a:buFont typeface="Courier New" panose="02070309020205020404" pitchFamily="49" charset="0"/>
              <a:buChar char="o"/>
            </a:pPr>
            <a:r>
              <a:rPr lang="en-US" sz="2400" dirty="0">
                <a:solidFill>
                  <a:schemeClr val="bg1"/>
                </a:solidFill>
              </a:rPr>
              <a:t>Use streetlights and other vehicle lights to help you see.</a:t>
            </a:r>
          </a:p>
          <a:p>
            <a:pPr marL="342900" indent="-342900">
              <a:lnSpc>
                <a:spcPct val="150000"/>
              </a:lnSpc>
              <a:buFont typeface="Arial" panose="020B0604020202020204" pitchFamily="34" charset="0"/>
              <a:buChar char="•"/>
            </a:pPr>
            <a:r>
              <a:rPr lang="en-US" sz="2400" dirty="0">
                <a:solidFill>
                  <a:schemeClr val="bg1"/>
                </a:solidFill>
              </a:rPr>
              <a:t>Leave extra space around your vehicle to allow for more reaction time. </a:t>
            </a:r>
          </a:p>
        </p:txBody>
      </p:sp>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a:hlinkClick r:id="" action="ppaction://media"/>
            <a:extLst>
              <a:ext uri="{FF2B5EF4-FFF2-40B4-BE49-F238E27FC236}">
                <a16:creationId xmlns:a16="http://schemas.microsoft.com/office/drawing/2014/main" id="{8F2B174F-9007-4F2E-83AB-713EAD053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2325" y="4637088"/>
            <a:ext cx="304800" cy="304800"/>
          </a:xfrm>
          <a:prstGeom prst="rect">
            <a:avLst/>
          </a:prstGeom>
        </p:spPr>
      </p:pic>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How to Protect Yourself</a:t>
            </a:r>
          </a:p>
        </p:txBody>
      </p:sp>
      <p:pic>
        <p:nvPicPr>
          <p:cNvPr id="5" name="Picture Placeholder 4">
            <a:extLst>
              <a:ext uri="{FF2B5EF4-FFF2-40B4-BE49-F238E27FC236}">
                <a16:creationId xmlns:a16="http://schemas.microsoft.com/office/drawing/2014/main" id="{17F8332A-CCEF-4DD5-996E-47AA0B8AF3BE}"/>
              </a:ext>
            </a:extLst>
          </p:cNvPr>
          <p:cNvPicPr>
            <a:picLocks noGrp="1" noChangeAspect="1"/>
          </p:cNvPicPr>
          <p:nvPr>
            <p:ph type="pic" sz="quarter" idx="11"/>
          </p:nvPr>
        </p:nvPicPr>
        <p:blipFill>
          <a:blip r:embed="rId6" cstate="screen">
            <a:extLst>
              <a:ext uri="{28A0092B-C50C-407E-A947-70E740481C1C}">
                <a14:useLocalDpi xmlns:a14="http://schemas.microsoft.com/office/drawing/2010/main"/>
              </a:ext>
            </a:extLst>
          </a:blip>
          <a:stretch>
            <a:fillRect/>
          </a:stretch>
        </p:blipFill>
        <p:spPr>
          <a:xfrm>
            <a:off x="9677399" y="2362200"/>
            <a:ext cx="8610601" cy="5486400"/>
          </a:xfrm>
        </p:spPr>
      </p:pic>
      <p:sp>
        <p:nvSpPr>
          <p:cNvPr id="7" name="TextBox 6">
            <a:extLst>
              <a:ext uri="{FF2B5EF4-FFF2-40B4-BE49-F238E27FC236}">
                <a16:creationId xmlns:a16="http://schemas.microsoft.com/office/drawing/2014/main" id="{B0369C6B-D18C-4CCF-81D5-91F16F2021B5}"/>
              </a:ext>
            </a:extLst>
          </p:cNvPr>
          <p:cNvSpPr txBox="1"/>
          <p:nvPr/>
        </p:nvSpPr>
        <p:spPr>
          <a:xfrm>
            <a:off x="647056" y="2877482"/>
            <a:ext cx="9677400" cy="445583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chemeClr val="bg1"/>
                </a:solidFill>
              </a:rPr>
              <a:t>1 out of 13 drivers are drunk in early morning hours</a:t>
            </a:r>
          </a:p>
          <a:p>
            <a:pPr marL="1028700" lvl="1" indent="-342900">
              <a:lnSpc>
                <a:spcPct val="150000"/>
              </a:lnSpc>
              <a:buFont typeface="Courier New" panose="02070309020205020404" pitchFamily="49" charset="0"/>
              <a:buChar char="o"/>
            </a:pPr>
            <a:r>
              <a:rPr lang="en-US" sz="2400" dirty="0">
                <a:solidFill>
                  <a:schemeClr val="bg1"/>
                </a:solidFill>
              </a:rPr>
              <a:t>Be alert and give other drivers space</a:t>
            </a:r>
          </a:p>
          <a:p>
            <a:pPr marL="1028700" lvl="1" indent="-342900">
              <a:lnSpc>
                <a:spcPct val="150000"/>
              </a:lnSpc>
              <a:buFont typeface="Courier New" panose="02070309020205020404" pitchFamily="49" charset="0"/>
              <a:buChar char="o"/>
            </a:pPr>
            <a:r>
              <a:rPr lang="en-US" sz="2400" dirty="0">
                <a:solidFill>
                  <a:schemeClr val="bg1"/>
                </a:solidFill>
              </a:rPr>
              <a:t>Pull over and call police if you think a driver is under the influence – if safe</a:t>
            </a:r>
          </a:p>
          <a:p>
            <a:pPr marL="342900" indent="-342900">
              <a:lnSpc>
                <a:spcPct val="150000"/>
              </a:lnSpc>
              <a:buFont typeface="Arial" panose="020B0604020202020204" pitchFamily="34" charset="0"/>
              <a:buChar char="•"/>
            </a:pPr>
            <a:r>
              <a:rPr lang="en-US" sz="2400" dirty="0">
                <a:solidFill>
                  <a:schemeClr val="bg1"/>
                </a:solidFill>
              </a:rPr>
              <a:t>Pull off the road as far as possible </a:t>
            </a:r>
          </a:p>
          <a:p>
            <a:pPr marL="1028700" lvl="1" indent="-342900">
              <a:lnSpc>
                <a:spcPct val="150000"/>
              </a:lnSpc>
              <a:buFont typeface="Courier New" panose="02070309020205020404" pitchFamily="49" charset="0"/>
              <a:buChar char="o"/>
            </a:pPr>
            <a:r>
              <a:rPr lang="en-US" sz="2400" dirty="0">
                <a:solidFill>
                  <a:schemeClr val="bg1"/>
                </a:solidFill>
              </a:rPr>
              <a:t>Warn other drivers with hazard lights, headlights, interior lights, and flares </a:t>
            </a:r>
          </a:p>
          <a:p>
            <a:pPr marL="1028700" lvl="1" indent="-342900">
              <a:lnSpc>
                <a:spcPct val="150000"/>
              </a:lnSpc>
              <a:buFont typeface="Courier New" panose="02070309020205020404" pitchFamily="49" charset="0"/>
              <a:buChar char="o"/>
            </a:pPr>
            <a:r>
              <a:rPr lang="en-US" sz="2400" dirty="0">
                <a:solidFill>
                  <a:schemeClr val="bg1"/>
                </a:solidFill>
              </a:rPr>
              <a:t>Stay in car until help arrives</a:t>
            </a:r>
          </a:p>
        </p:txBody>
      </p:sp>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a:hlinkClick r:id="" action="ppaction://media"/>
            <a:extLst>
              <a:ext uri="{FF2B5EF4-FFF2-40B4-BE49-F238E27FC236}">
                <a16:creationId xmlns:a16="http://schemas.microsoft.com/office/drawing/2014/main" id="{9638A4C8-5776-4305-97B4-1D5BE01180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38663" y="5613400"/>
            <a:ext cx="304800" cy="3048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7991872" y="2400300"/>
            <a:ext cx="10296128"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a:ext>
            </a:extLst>
          </a:blip>
          <a:stretch>
            <a:fillRect/>
          </a:stretch>
        </p:blipFill>
        <p:spPr>
          <a:xfrm>
            <a:off x="-15697" y="2405580"/>
            <a:ext cx="8007569" cy="5481120"/>
          </a:xfrm>
        </p:spPr>
      </p:pic>
      <p:sp>
        <p:nvSpPr>
          <p:cNvPr id="7" name="TextBox 6">
            <a:extLst>
              <a:ext uri="{FF2B5EF4-FFF2-40B4-BE49-F238E27FC236}">
                <a16:creationId xmlns:a16="http://schemas.microsoft.com/office/drawing/2014/main" id="{1867828F-492D-4BF1-8A4E-822DF2FD5B9B}"/>
              </a:ext>
            </a:extLst>
          </p:cNvPr>
          <p:cNvSpPr txBox="1"/>
          <p:nvPr/>
        </p:nvSpPr>
        <p:spPr>
          <a:xfrm>
            <a:off x="8747448" y="2915582"/>
            <a:ext cx="8784976" cy="445583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chemeClr val="bg1"/>
                </a:solidFill>
              </a:rPr>
              <a:t>Collisions with wildlife can be fatal – more active at dawn/dusk</a:t>
            </a:r>
          </a:p>
          <a:p>
            <a:pPr marL="1028700" lvl="1" indent="-342900">
              <a:lnSpc>
                <a:spcPct val="150000"/>
              </a:lnSpc>
              <a:buFont typeface="Courier New" panose="02070309020205020404" pitchFamily="49" charset="0"/>
              <a:buChar char="o"/>
            </a:pPr>
            <a:r>
              <a:rPr lang="en-US" sz="2400" dirty="0">
                <a:solidFill>
                  <a:schemeClr val="bg1"/>
                </a:solidFill>
              </a:rPr>
              <a:t>Watch for signs, slow down, be alert</a:t>
            </a:r>
          </a:p>
          <a:p>
            <a:pPr marL="1028700" lvl="1" indent="-342900">
              <a:lnSpc>
                <a:spcPct val="150000"/>
              </a:lnSpc>
              <a:buFont typeface="Courier New" panose="02070309020205020404" pitchFamily="49" charset="0"/>
              <a:buChar char="o"/>
            </a:pPr>
            <a:r>
              <a:rPr lang="en-US" sz="2400" dirty="0">
                <a:solidFill>
                  <a:schemeClr val="bg1"/>
                </a:solidFill>
              </a:rPr>
              <a:t>Honk don’t flash lights - high beams may cause animal to freeze</a:t>
            </a:r>
          </a:p>
          <a:p>
            <a:pPr marL="342900" indent="-342900">
              <a:lnSpc>
                <a:spcPct val="150000"/>
              </a:lnSpc>
              <a:buFont typeface="Arial" panose="020B0604020202020204" pitchFamily="34" charset="0"/>
              <a:buChar char="•"/>
            </a:pPr>
            <a:r>
              <a:rPr lang="en-US" sz="2400" dirty="0">
                <a:solidFill>
                  <a:schemeClr val="bg1"/>
                </a:solidFill>
              </a:rPr>
              <a:t>If animal runs out in front of vehicle:</a:t>
            </a:r>
          </a:p>
          <a:p>
            <a:pPr marL="1028700" lvl="1" indent="-342900">
              <a:lnSpc>
                <a:spcPct val="150000"/>
              </a:lnSpc>
              <a:buFont typeface="Courier New" panose="02070309020205020404" pitchFamily="49" charset="0"/>
              <a:buChar char="o"/>
            </a:pPr>
            <a:r>
              <a:rPr lang="en-US" sz="2400" dirty="0">
                <a:solidFill>
                  <a:schemeClr val="bg1"/>
                </a:solidFill>
              </a:rPr>
              <a:t>Brake and slow down if safe </a:t>
            </a:r>
          </a:p>
          <a:p>
            <a:pPr marL="1028700" lvl="1" indent="-342900">
              <a:lnSpc>
                <a:spcPct val="150000"/>
              </a:lnSpc>
              <a:buFont typeface="Courier New" panose="02070309020205020404" pitchFamily="49" charset="0"/>
              <a:buChar char="o"/>
            </a:pPr>
            <a:r>
              <a:rPr lang="en-US" sz="2400" dirty="0">
                <a:solidFill>
                  <a:schemeClr val="bg1"/>
                </a:solidFill>
              </a:rPr>
              <a:t>Don’t swerve – it can send your vehicle out of control</a:t>
            </a:r>
          </a:p>
        </p:txBody>
      </p:sp>
    </p:spTree>
    <p:extLst>
      <p:ext uri="{BB962C8B-B14F-4D97-AF65-F5344CB8AC3E}">
        <p14:creationId xmlns:p14="http://schemas.microsoft.com/office/powerpoint/2010/main" val="498590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
            <a:hlinkClick r:id="" action="ppaction://media"/>
            <a:extLst>
              <a:ext uri="{FF2B5EF4-FFF2-40B4-BE49-F238E27FC236}">
                <a16:creationId xmlns:a16="http://schemas.microsoft.com/office/drawing/2014/main" id="{2295465C-EE49-40EC-8C3D-B74E4C614F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6238" y="4857750"/>
            <a:ext cx="304800" cy="304800"/>
          </a:xfrm>
          <a:prstGeom prst="rect">
            <a:avLst/>
          </a:prstGeom>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6">
            <a:extLst>
              <a:ext uri="{28A0092B-C50C-407E-A947-70E740481C1C}">
                <a14:useLocalDpi xmlns:a14="http://schemas.microsoft.com/office/drawing/2010/main"/>
              </a:ext>
            </a:extLst>
          </a:blip>
          <a:stretch>
            <a:fillRect/>
          </a:stretch>
        </p:blipFill>
        <p:spPr>
          <a:xfrm>
            <a:off x="0" y="-25671"/>
            <a:ext cx="18275413" cy="10261046"/>
          </a:xfrm>
        </p:spPr>
      </p:pic>
      <p:grpSp>
        <p:nvGrpSpPr>
          <p:cNvPr id="21" name="Group 20"/>
          <p:cNvGrpSpPr/>
          <p:nvPr/>
        </p:nvGrpSpPr>
        <p:grpSpPr>
          <a:xfrm>
            <a:off x="-12587" y="-18047"/>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endParaRPr>
            </a:p>
          </p:txBody>
        </p:sp>
      </p:grpSp>
      <p:sp>
        <p:nvSpPr>
          <p:cNvPr id="2" name="Rectangle 1">
            <a:extLst>
              <a:ext uri="{FF2B5EF4-FFF2-40B4-BE49-F238E27FC236}">
                <a16:creationId xmlns:a16="http://schemas.microsoft.com/office/drawing/2014/main" id="{C0342EB9-2E04-41BF-8BCB-37AFE6564011}"/>
              </a:ext>
            </a:extLst>
          </p:cNvPr>
          <p:cNvSpPr/>
          <p:nvPr/>
        </p:nvSpPr>
        <p:spPr>
          <a:xfrm>
            <a:off x="1371596" y="3920162"/>
            <a:ext cx="15544800" cy="2308324"/>
          </a:xfrm>
          <a:prstGeom prst="rect">
            <a:avLst/>
          </a:prstGeom>
        </p:spPr>
        <p:txBody>
          <a:bodyPr wrap="square">
            <a:spAutoFit/>
          </a:bodyPr>
          <a:lstStyle/>
          <a:p>
            <a:pPr algn="ctr"/>
            <a:r>
              <a:rPr lang="en-US" sz="4800" dirty="0">
                <a:solidFill>
                  <a:schemeClr val="bg1"/>
                </a:solidFill>
              </a:rPr>
              <a:t>Adjust your driving to accommodate traveling at night. Leave yourself more time to travel, and be alert to dangers on the road.</a:t>
            </a:r>
          </a:p>
        </p:txBody>
      </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resentation2" id="{08909B8A-F44B-4603-84BF-23F040704A60}" vid="{D9546883-8387-4D71-9CFF-1C7703A80CE6}"/>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resentation2" id="{08909B8A-F44B-4603-84BF-23F040704A60}" vid="{82760CDE-E12F-4B9B-909C-2D5E5BA50AAD}"/>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resentation2" id="{08909B8A-F44B-4603-84BF-23F040704A60}" vid="{7319128B-B300-4E20-AAD3-CC5ADD3A20B2}"/>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resentation2" id="{08909B8A-F44B-4603-84BF-23F040704A60}" vid="{E552DD67-C6EA-4AD9-8107-EE87863DBD6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 2018 (1)</Template>
  <TotalTime>154</TotalTime>
  <Words>921</Words>
  <Application>Microsoft Office PowerPoint</Application>
  <PresentationFormat>Custom</PresentationFormat>
  <Paragraphs>82</Paragraphs>
  <Slides>9</Slides>
  <Notes>9</Notes>
  <HiddenSlides>0</HiddenSlides>
  <MMClips>8</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9</vt:i4>
      </vt:variant>
    </vt:vector>
  </HeadingPairs>
  <TitlesOfParts>
    <vt:vector size="19" baseType="lpstr">
      <vt:lpstr>Arial</vt:lpstr>
      <vt:lpstr>Calibri</vt:lpstr>
      <vt:lpstr>Courier New</vt:lpstr>
      <vt:lpstr>Lato Semibold</vt:lpstr>
      <vt:lpstr>Roboto</vt:lpstr>
      <vt:lpstr>Roboto Condensed</vt:lpstr>
      <vt:lpstr>GENARAL LAYOUTS</vt:lpstr>
      <vt:lpstr>TEAM SLIDES</vt:lpstr>
      <vt:lpstr>SLIDES WITH IMAGES</vt:lpstr>
      <vt:lpstr>PORTFOLIO</vt:lpstr>
      <vt:lpstr>PowerPoint Presentation</vt:lpstr>
      <vt:lpstr>Darkness Descends on the Road to Work</vt:lpstr>
      <vt:lpstr>PowerPoint Presentation</vt:lpstr>
      <vt:lpstr>What’s the Danger?</vt:lpstr>
      <vt:lpstr>How to Protect Yourself</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Finn Tobin</dc:creator>
  <cp:lastModifiedBy>Natae Bugg</cp:lastModifiedBy>
  <cp:revision>7</cp:revision>
  <dcterms:created xsi:type="dcterms:W3CDTF">2018-08-01T20:54:38Z</dcterms:created>
  <dcterms:modified xsi:type="dcterms:W3CDTF">2018-08-30T20:05:03Z</dcterms:modified>
</cp:coreProperties>
</file>