
<file path=[Content_Types].xml><?xml version="1.0" encoding="utf-8"?>
<Types xmlns="http://schemas.openxmlformats.org/package/2006/content-types">
  <Default Extension="bin" ContentType="audio/unknown"/>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19" r:id="rId9"/>
    <p:sldId id="616" r:id="rId10"/>
    <p:sldId id="618" r:id="rId11"/>
    <p:sldId id="623" r:id="rId12"/>
    <p:sldId id="624"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4E2F94E-432A-4759-A64B-308AC8409121}">
          <p14:sldIdLst>
            <p14:sldId id="269"/>
            <p14:sldId id="606"/>
          </p14:sldIdLst>
        </p14:section>
        <p14:section name="The Issue" id="{39BA618F-7E62-4004-9AC8-CA1CD4BB4D81}">
          <p14:sldIdLst>
            <p14:sldId id="613"/>
            <p14:sldId id="614"/>
          </p14:sldIdLst>
        </p14:section>
        <p14:section name="Prevention" id="{28B6569E-21AB-4102-BA81-4F3E79118824}">
          <p14:sldIdLst>
            <p14:sldId id="619"/>
            <p14:sldId id="616"/>
            <p14:sldId id="618"/>
            <p14:sldId id="623"/>
            <p14:sldId id="624"/>
          </p14:sldIdLst>
        </p14:section>
        <p14:section name="Takeaway" id="{93DBE0DC-0861-4C15-BB42-423A757C9798}">
          <p14:sldIdLst>
            <p14:sldId id="622"/>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5" autoAdjust="0"/>
    <p:restoredTop sz="64296" autoAdjust="0"/>
  </p:normalViewPr>
  <p:slideViewPr>
    <p:cSldViewPr>
      <p:cViewPr varScale="1">
        <p:scale>
          <a:sx n="37" d="100"/>
          <a:sy n="37" d="100"/>
        </p:scale>
        <p:origin x="1478" y="53"/>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09.08.2018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r>
              <a:rPr lang="en-US" sz="1200" dirty="0">
                <a:solidFill>
                  <a:schemeClr val="bg1"/>
                </a:solidFill>
              </a:rPr>
              <a:t>Housekeepers are valuable members of the healthcare team. </a:t>
            </a:r>
          </a:p>
          <a:p>
            <a:endParaRPr lang="en-US" sz="1200" dirty="0">
              <a:solidFill>
                <a:schemeClr val="bg1"/>
              </a:solidFill>
            </a:endParaRPr>
          </a:p>
          <a:p>
            <a:r>
              <a:rPr lang="en-US" sz="1200" dirty="0">
                <a:solidFill>
                  <a:schemeClr val="bg1"/>
                </a:solidFill>
              </a:rPr>
              <a:t>They are exposed to many of the same risks as other healthcare workers. Sometimes they are at higher risk, cleaning up after clinical staff have finished what they were doing and rushed onto their next patient. </a:t>
            </a:r>
          </a:p>
          <a:p>
            <a:endParaRPr lang="en-US" sz="1200" dirty="0">
              <a:solidFill>
                <a:schemeClr val="bg1"/>
              </a:solidFill>
            </a:endParaRPr>
          </a:p>
          <a:p>
            <a:r>
              <a:rPr lang="en-US" sz="1200" dirty="0">
                <a:solidFill>
                  <a:schemeClr val="bg1"/>
                </a:solidFill>
              </a:rPr>
              <a:t>Housekeepers need to be extra vigilant to keep themselves, their colleagues, patients and visitors safe.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Healthcare - Keeping Housekeeping Staff Safe </a:t>
            </a:r>
            <a:endParaRPr lang="en-US" sz="1200" b="0" i="0" u="none" strike="noStrike" kern="1200" dirty="0">
              <a:solidFill>
                <a:schemeClr val="tx1"/>
              </a:solidFill>
              <a:effectLst/>
              <a:latin typeface="+mn-lt"/>
              <a:ea typeface="+mn-ea"/>
              <a:cs typeface="+mn-cs"/>
            </a:endParaRPr>
          </a:p>
          <a:p>
            <a:br>
              <a:rPr lang="en-US" dirty="0"/>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endParaRPr lang="en-US" sz="1200" b="0" kern="1200" dirty="0">
              <a:solidFill>
                <a:schemeClr val="tx1"/>
              </a:solidFill>
              <a:effectLst/>
              <a:latin typeface="+mn-lt"/>
              <a:ea typeface="+mn-ea"/>
              <a:cs typeface="+mn-cs"/>
            </a:endParaRPr>
          </a:p>
          <a:p>
            <a:r>
              <a:rPr lang="en-US" sz="1200" b="0" dirty="0">
                <a:solidFill>
                  <a:schemeClr val="bg1"/>
                </a:solidFill>
              </a:rPr>
              <a:t>Housekeeping staff working in healthcare keep the environment safe for patients, staff, and visitors. They work around patients and in areas where clinical care has been given. In these environments, there are often body fluids or hazardous materials such as chemicals, discarded sharps, or needles.</a:t>
            </a:r>
          </a:p>
          <a:p>
            <a:endParaRPr lang="en-US" sz="1200" b="0" dirty="0">
              <a:solidFill>
                <a:schemeClr val="bg1"/>
              </a:solidFill>
            </a:endParaRPr>
          </a:p>
          <a:p>
            <a:r>
              <a:rPr lang="en-US" sz="1200" b="0" dirty="0">
                <a:solidFill>
                  <a:schemeClr val="bg1"/>
                </a:solidFill>
              </a:rPr>
              <a:t>Housekeeping staff are at risk of becoming ill or injured and without proper care, they may also increase the risk of patients and colleagues developing illnesses. </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dirty="0"/>
          </a:p>
          <a:p>
            <a:pPr>
              <a:lnSpc>
                <a:spcPct val="150000"/>
              </a:lnSpc>
            </a:pPr>
            <a:r>
              <a:rPr lang="en-US" sz="1200" dirty="0">
                <a:solidFill>
                  <a:schemeClr val="bg1"/>
                </a:solidFill>
                <a:highlight>
                  <a:srgbClr val="808080"/>
                </a:highlight>
              </a:rPr>
              <a:t>Housekeeping staff are at risk of handling items contaminated with infectious matter, such as crockery, clothing, and waste bins. They are often in close proximity to patients who may be coughing, or sneezing, and infectious matter can be inhaled, ingested or spread onto skin or clothing.</a:t>
            </a:r>
          </a:p>
          <a:p>
            <a:pPr>
              <a:lnSpc>
                <a:spcPct val="150000"/>
              </a:lnSpc>
            </a:pPr>
            <a:endParaRPr lang="en-US" sz="1200" dirty="0">
              <a:solidFill>
                <a:schemeClr val="bg1"/>
              </a:solidFill>
              <a:highlight>
                <a:srgbClr val="808080"/>
              </a:highlight>
            </a:endParaRPr>
          </a:p>
          <a:p>
            <a:pPr>
              <a:lnSpc>
                <a:spcPct val="150000"/>
              </a:lnSpc>
            </a:pPr>
            <a:r>
              <a:rPr lang="en-US" sz="1200" dirty="0">
                <a:solidFill>
                  <a:schemeClr val="bg1"/>
                </a:solidFill>
                <a:highlight>
                  <a:srgbClr val="808080"/>
                </a:highlight>
              </a:rPr>
              <a:t>Housekeepers also use various cleaning products that can cause sensitivity or chemical burns. The main form of defense is to wear gloves but this can lead to latex allergy…</a:t>
            </a:r>
          </a:p>
          <a:p>
            <a:pPr>
              <a:lnSpc>
                <a:spcPct val="150000"/>
              </a:lnSpc>
            </a:pPr>
            <a:r>
              <a:rPr lang="en-US" sz="1200" dirty="0">
                <a:solidFill>
                  <a:schemeClr val="bg1"/>
                </a:solidFill>
                <a:highlight>
                  <a:srgbClr val="808080"/>
                </a:highlight>
              </a:rPr>
              <a:t> </a:t>
            </a:r>
          </a:p>
          <a:p>
            <a:pPr>
              <a:lnSpc>
                <a:spcPct val="150000"/>
              </a:lnSpc>
            </a:pPr>
            <a:r>
              <a:rPr lang="en-US" sz="1200" dirty="0">
                <a:solidFill>
                  <a:schemeClr val="bg1"/>
                </a:solidFill>
                <a:highlight>
                  <a:srgbClr val="808080"/>
                </a:highlight>
              </a:rPr>
              <a:t>Cleaning floors increases the risk of housekeepers, and other people, slipping on the floor. To get to awkward places, housekeepers may try to overreach or stand on furniture to get to these out of reach places, increasing their risk of falling. </a:t>
            </a:r>
          </a:p>
          <a:p>
            <a:endParaRPr lang="en-US" sz="1200" b="0" i="0" u="none" strike="noStrike"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endParaRPr lang="en-CA" b="1" dirty="0"/>
          </a:p>
          <a:p>
            <a:r>
              <a:rPr lang="en-CA" b="1" dirty="0"/>
              <a:t>There are 6 easy ways to keep yourself safe as a housekeeper:</a:t>
            </a:r>
          </a:p>
          <a:p>
            <a:endParaRPr lang="en-CA" b="1" dirty="0"/>
          </a:p>
          <a:p>
            <a:pPr marL="0" indent="0" algn="l">
              <a:lnSpc>
                <a:spcPct val="150000"/>
              </a:lnSpc>
              <a:buFont typeface="+mj-lt"/>
              <a:buNone/>
            </a:pPr>
            <a:r>
              <a:rPr lang="en-US" sz="2400" b="1" dirty="0">
                <a:solidFill>
                  <a:schemeClr val="bg1"/>
                </a:solidFill>
                <a:highlight>
                  <a:srgbClr val="808080"/>
                </a:highlight>
              </a:rPr>
              <a:t>1. Know what you are doing</a:t>
            </a:r>
          </a:p>
          <a:p>
            <a:pPr marL="342900" indent="-342900">
              <a:lnSpc>
                <a:spcPct val="150000"/>
              </a:lnSpc>
              <a:buFont typeface="Arial" panose="020B0604020202020204" pitchFamily="34" charset="0"/>
              <a:buChar char="•"/>
            </a:pPr>
            <a:r>
              <a:rPr lang="en-US" sz="2400" dirty="0">
                <a:solidFill>
                  <a:schemeClr val="bg1"/>
                </a:solidFill>
                <a:highlight>
                  <a:srgbClr val="808080"/>
                </a:highlight>
              </a:rPr>
              <a:t>Have your schedule for the day.</a:t>
            </a:r>
          </a:p>
          <a:p>
            <a:pPr marL="342900" indent="-342900">
              <a:lnSpc>
                <a:spcPct val="150000"/>
              </a:lnSpc>
              <a:buFont typeface="Arial" panose="020B0604020202020204" pitchFamily="34" charset="0"/>
              <a:buChar char="•"/>
            </a:pPr>
            <a:r>
              <a:rPr lang="en-US" sz="2400" dirty="0">
                <a:solidFill>
                  <a:schemeClr val="bg1"/>
                </a:solidFill>
                <a:highlight>
                  <a:srgbClr val="808080"/>
                </a:highlight>
              </a:rPr>
              <a:t>Check any particular policies for the particular area you are working.</a:t>
            </a:r>
          </a:p>
          <a:p>
            <a:pPr marL="342900" indent="-342900">
              <a:lnSpc>
                <a:spcPct val="150000"/>
              </a:lnSpc>
              <a:buFont typeface="Arial" panose="020B0604020202020204" pitchFamily="34" charset="0"/>
              <a:buChar char="•"/>
            </a:pPr>
            <a:r>
              <a:rPr lang="en-US" sz="2400" dirty="0">
                <a:solidFill>
                  <a:schemeClr val="bg1"/>
                </a:solidFill>
                <a:highlight>
                  <a:srgbClr val="808080"/>
                </a:highlight>
              </a:rPr>
              <a:t>Check if there are any specific risks.</a:t>
            </a:r>
          </a:p>
          <a:p>
            <a:pPr marL="457200" indent="-457200">
              <a:lnSpc>
                <a:spcPct val="150000"/>
              </a:lnSpc>
              <a:buFont typeface="+mj-lt"/>
              <a:buAutoNum type="arabicPeriod" startAt="2"/>
            </a:pPr>
            <a:endParaRPr lang="en-US" sz="2400" b="1" dirty="0">
              <a:solidFill>
                <a:schemeClr val="bg1"/>
              </a:solidFill>
              <a:highlight>
                <a:srgbClr val="808080"/>
              </a:highlight>
            </a:endParaRPr>
          </a:p>
          <a:p>
            <a:pPr marL="0" indent="0">
              <a:lnSpc>
                <a:spcPct val="150000"/>
              </a:lnSpc>
              <a:buFont typeface="+mj-lt"/>
              <a:buNone/>
            </a:pPr>
            <a:r>
              <a:rPr lang="en-US" sz="2400" b="1" dirty="0">
                <a:solidFill>
                  <a:schemeClr val="bg1"/>
                </a:solidFill>
                <a:highlight>
                  <a:srgbClr val="808080"/>
                </a:highlight>
              </a:rPr>
              <a:t>2. Stay on your feet</a:t>
            </a:r>
          </a:p>
          <a:p>
            <a:pPr marL="342900" lvl="0" indent="-342900">
              <a:lnSpc>
                <a:spcPct val="150000"/>
              </a:lnSpc>
              <a:buFont typeface="Arial" panose="020B0604020202020204" pitchFamily="34" charset="0"/>
              <a:buChar char="•"/>
            </a:pPr>
            <a:r>
              <a:rPr lang="en-US" sz="2400" dirty="0">
                <a:solidFill>
                  <a:schemeClr val="bg1"/>
                </a:solidFill>
                <a:highlight>
                  <a:srgbClr val="808080"/>
                </a:highlight>
              </a:rPr>
              <a:t>If you are cleaning a floor stay off the wet areas:</a:t>
            </a:r>
          </a:p>
          <a:p>
            <a:pPr marL="1028700" lvl="1" indent="-342900">
              <a:lnSpc>
                <a:spcPct val="150000"/>
              </a:lnSpc>
              <a:buFont typeface="Courier New" panose="02070309020205020404" pitchFamily="49" charset="0"/>
              <a:buChar char="o"/>
            </a:pPr>
            <a:r>
              <a:rPr lang="en-US" sz="2400" dirty="0">
                <a:solidFill>
                  <a:schemeClr val="bg1"/>
                </a:solidFill>
                <a:highlight>
                  <a:srgbClr val="808080"/>
                </a:highlight>
              </a:rPr>
              <a:t>put hazard boards out to warn others;</a:t>
            </a:r>
          </a:p>
          <a:p>
            <a:pPr marL="1028700" lvl="1" indent="-342900">
              <a:lnSpc>
                <a:spcPct val="150000"/>
              </a:lnSpc>
              <a:buFont typeface="Courier New" panose="02070309020205020404" pitchFamily="49" charset="0"/>
              <a:buChar char="o"/>
            </a:pPr>
            <a:r>
              <a:rPr lang="en-US" sz="2400" dirty="0">
                <a:solidFill>
                  <a:schemeClr val="bg1"/>
                </a:solidFill>
                <a:highlight>
                  <a:srgbClr val="808080"/>
                </a:highlight>
              </a:rPr>
              <a:t>leave them there until floor completely dry;</a:t>
            </a:r>
          </a:p>
          <a:p>
            <a:pPr marL="1028700" lvl="1" indent="-342900">
              <a:lnSpc>
                <a:spcPct val="150000"/>
              </a:lnSpc>
              <a:buFont typeface="Courier New" panose="02070309020205020404" pitchFamily="49" charset="0"/>
              <a:buChar char="o"/>
            </a:pPr>
            <a:r>
              <a:rPr lang="en-US" sz="2400" dirty="0">
                <a:solidFill>
                  <a:schemeClr val="bg1"/>
                </a:solidFill>
                <a:highlight>
                  <a:srgbClr val="808080"/>
                </a:highlight>
              </a:rPr>
              <a:t>do one side of a corridor first, so people have a dry side to walk on, where possible;</a:t>
            </a:r>
          </a:p>
          <a:p>
            <a:pPr marL="1028700" lvl="1" indent="-342900">
              <a:lnSpc>
                <a:spcPct val="150000"/>
              </a:lnSpc>
              <a:buFont typeface="Courier New" panose="02070309020205020404" pitchFamily="49" charset="0"/>
              <a:buChar char="o"/>
            </a:pPr>
            <a:r>
              <a:rPr lang="en-US" sz="2400" dirty="0">
                <a:solidFill>
                  <a:schemeClr val="bg1"/>
                </a:solidFill>
                <a:highlight>
                  <a:srgbClr val="808080"/>
                </a:highlight>
              </a:rPr>
              <a:t>advise people not to rush and to use handrail when walking on wet stairs.</a:t>
            </a:r>
          </a:p>
          <a:p>
            <a:pPr marL="342900" indent="-342900">
              <a:lnSpc>
                <a:spcPct val="150000"/>
              </a:lnSpc>
              <a:buFont typeface="Arial" panose="020B0604020202020204" pitchFamily="34" charset="0"/>
              <a:buChar char="•"/>
            </a:pPr>
            <a:endParaRPr lang="en-US" sz="2400" dirty="0">
              <a:solidFill>
                <a:schemeClr val="bg1"/>
              </a:solidFill>
              <a:highlight>
                <a:srgbClr val="808080"/>
              </a:highlight>
            </a:endParaRPr>
          </a:p>
          <a:p>
            <a:pPr marL="342900" indent="-342900">
              <a:lnSpc>
                <a:spcPct val="150000"/>
              </a:lnSpc>
              <a:buFont typeface="Arial" panose="020B0604020202020204" pitchFamily="34" charset="0"/>
              <a:buChar char="•"/>
            </a:pPr>
            <a:r>
              <a:rPr lang="en-US" sz="2400" dirty="0">
                <a:solidFill>
                  <a:schemeClr val="bg1"/>
                </a:solidFill>
                <a:highlight>
                  <a:srgbClr val="808080"/>
                </a:highlight>
              </a:rPr>
              <a:t>Take note of any wet floor signs as you go about your work. </a:t>
            </a:r>
          </a:p>
          <a:p>
            <a:pPr marL="342900" indent="-342900">
              <a:lnSpc>
                <a:spcPct val="150000"/>
              </a:lnSpc>
              <a:buFont typeface="Arial" panose="020B0604020202020204" pitchFamily="34" charset="0"/>
              <a:buChar char="•"/>
            </a:pPr>
            <a:r>
              <a:rPr lang="en-US" sz="2400" dirty="0">
                <a:solidFill>
                  <a:schemeClr val="bg1"/>
                </a:solidFill>
                <a:highlight>
                  <a:srgbClr val="808080"/>
                </a:highlight>
              </a:rPr>
              <a:t>Avoid excessive water splashing when filling buckets, water jugs etc.</a:t>
            </a:r>
          </a:p>
          <a:p>
            <a:pPr marL="342900" indent="-342900">
              <a:lnSpc>
                <a:spcPct val="150000"/>
              </a:lnSpc>
              <a:buFont typeface="Arial" panose="020B0604020202020204" pitchFamily="34" charset="0"/>
              <a:buChar char="•"/>
            </a:pPr>
            <a:r>
              <a:rPr lang="en-US" sz="2400" dirty="0">
                <a:solidFill>
                  <a:schemeClr val="bg1"/>
                </a:solidFill>
                <a:highlight>
                  <a:srgbClr val="808080"/>
                </a:highlight>
              </a:rPr>
              <a:t>Clear up any spills immediately and put ‘Wet Floor’ signs out.</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mj-lt"/>
              <a:buNone/>
            </a:pPr>
            <a:r>
              <a:rPr lang="en-US" sz="2400" b="1" dirty="0">
                <a:solidFill>
                  <a:schemeClr val="bg1"/>
                </a:solidFill>
                <a:highlight>
                  <a:srgbClr val="808080"/>
                </a:highlight>
              </a:rPr>
              <a:t>3. Be aware of chemicals</a:t>
            </a:r>
          </a:p>
          <a:p>
            <a:pPr marL="514350" indent="-514350">
              <a:lnSpc>
                <a:spcPct val="150000"/>
              </a:lnSpc>
              <a:buFont typeface="Arial" panose="020B0604020202020204" pitchFamily="34" charset="0"/>
              <a:buChar char="•"/>
            </a:pPr>
            <a:r>
              <a:rPr lang="en-US" sz="2400" dirty="0">
                <a:solidFill>
                  <a:schemeClr val="bg1"/>
                </a:solidFill>
                <a:highlight>
                  <a:srgbClr val="808080"/>
                </a:highlight>
              </a:rPr>
              <a:t>Know what you are using and check label on container.</a:t>
            </a:r>
          </a:p>
          <a:p>
            <a:pPr marL="514350" indent="-514350">
              <a:lnSpc>
                <a:spcPct val="150000"/>
              </a:lnSpc>
              <a:buFont typeface="Arial" panose="020B0604020202020204" pitchFamily="34" charset="0"/>
              <a:buChar char="•"/>
            </a:pPr>
            <a:r>
              <a:rPr lang="en-US" sz="2400" dirty="0">
                <a:solidFill>
                  <a:schemeClr val="bg1"/>
                </a:solidFill>
                <a:highlight>
                  <a:srgbClr val="808080"/>
                </a:highlight>
              </a:rPr>
              <a:t>Use only the correct cleaning agent for the correct process. </a:t>
            </a:r>
          </a:p>
          <a:p>
            <a:pPr marL="514350" indent="-514350">
              <a:lnSpc>
                <a:spcPct val="150000"/>
              </a:lnSpc>
              <a:buFont typeface="Arial" panose="020B0604020202020204" pitchFamily="34" charset="0"/>
              <a:buChar char="•"/>
            </a:pPr>
            <a:r>
              <a:rPr lang="en-US" sz="2400" dirty="0">
                <a:solidFill>
                  <a:schemeClr val="bg1"/>
                </a:solidFill>
                <a:highlight>
                  <a:srgbClr val="808080"/>
                </a:highlight>
              </a:rPr>
              <a:t>Check if it is in date; fresh solutions of diluted household bleach need to be made up every 24 hours.</a:t>
            </a:r>
          </a:p>
          <a:p>
            <a:pPr marL="514350" indent="-514350">
              <a:lnSpc>
                <a:spcPct val="150000"/>
              </a:lnSpc>
              <a:buFont typeface="Arial" panose="020B0604020202020204" pitchFamily="34" charset="0"/>
              <a:buChar char="•"/>
            </a:pPr>
            <a:r>
              <a:rPr lang="en-US" sz="2400" dirty="0">
                <a:solidFill>
                  <a:schemeClr val="bg1"/>
                </a:solidFill>
                <a:highlight>
                  <a:srgbClr val="808080"/>
                </a:highlight>
              </a:rPr>
              <a:t>Never mix different detergents either in containers or on cloth.</a:t>
            </a:r>
          </a:p>
          <a:p>
            <a:pPr marL="514350" indent="-514350">
              <a:lnSpc>
                <a:spcPct val="150000"/>
              </a:lnSpc>
              <a:buFont typeface="Arial" panose="020B0604020202020204" pitchFamily="34" charset="0"/>
              <a:buChar char="•"/>
            </a:pPr>
            <a:r>
              <a:rPr lang="en-US" sz="2400" dirty="0">
                <a:solidFill>
                  <a:schemeClr val="bg1"/>
                </a:solidFill>
                <a:highlight>
                  <a:srgbClr val="808080"/>
                </a:highlight>
              </a:rPr>
              <a:t>Wear gloves if indicated or if you have broken skin or skin sensitivity.</a:t>
            </a:r>
          </a:p>
          <a:p>
            <a:pPr marL="1200150" lvl="1" indent="-514350">
              <a:lnSpc>
                <a:spcPct val="150000"/>
              </a:lnSpc>
              <a:buFont typeface="Courier New" panose="02070309020205020404" pitchFamily="49" charset="0"/>
              <a:buChar char="o"/>
            </a:pPr>
            <a:r>
              <a:rPr lang="en-US" sz="2400" dirty="0">
                <a:solidFill>
                  <a:schemeClr val="bg1"/>
                </a:solidFill>
                <a:highlight>
                  <a:srgbClr val="808080"/>
                </a:highlight>
              </a:rPr>
              <a:t>Use non-latex gloves if you are sensitive to latex. </a:t>
            </a:r>
          </a:p>
          <a:p>
            <a:pPr marL="514350" indent="-514350">
              <a:lnSpc>
                <a:spcPct val="150000"/>
              </a:lnSpc>
              <a:buFont typeface="Arial" panose="020B0604020202020204" pitchFamily="34" charset="0"/>
              <a:buChar char="•"/>
            </a:pPr>
            <a:r>
              <a:rPr lang="en-US" sz="2400" dirty="0">
                <a:solidFill>
                  <a:schemeClr val="bg1"/>
                </a:solidFill>
                <a:highlight>
                  <a:srgbClr val="808080"/>
                </a:highlight>
              </a:rPr>
              <a:t>Get first aid immediately if…</a:t>
            </a:r>
          </a:p>
          <a:p>
            <a:pPr marL="1200150" lvl="1" indent="-514350">
              <a:lnSpc>
                <a:spcPct val="150000"/>
              </a:lnSpc>
              <a:buFont typeface="Courier New" panose="02070309020205020404" pitchFamily="49" charset="0"/>
              <a:buChar char="o"/>
            </a:pPr>
            <a:r>
              <a:rPr lang="en-US" sz="2400" dirty="0">
                <a:solidFill>
                  <a:schemeClr val="bg1"/>
                </a:solidFill>
                <a:highlight>
                  <a:srgbClr val="808080"/>
                </a:highlight>
              </a:rPr>
              <a:t>a chemical splashes in or near your eyes;</a:t>
            </a:r>
          </a:p>
          <a:p>
            <a:pPr marL="1200150" lvl="1" indent="-514350">
              <a:lnSpc>
                <a:spcPct val="150000"/>
              </a:lnSpc>
              <a:buFont typeface="Courier New" panose="02070309020205020404" pitchFamily="49" charset="0"/>
              <a:buChar char="o"/>
            </a:pPr>
            <a:r>
              <a:rPr lang="en-US" sz="2400" dirty="0">
                <a:solidFill>
                  <a:schemeClr val="bg1"/>
                </a:solidFill>
                <a:highlight>
                  <a:srgbClr val="808080"/>
                </a:highlight>
              </a:rPr>
              <a:t>you start having breathing difficulties;</a:t>
            </a:r>
          </a:p>
          <a:p>
            <a:pPr marL="1200150" lvl="1" indent="-514350">
              <a:lnSpc>
                <a:spcPct val="150000"/>
              </a:lnSpc>
              <a:buFont typeface="Courier New" panose="02070309020205020404" pitchFamily="49" charset="0"/>
              <a:buChar char="o"/>
            </a:pPr>
            <a:r>
              <a:rPr lang="en-US" sz="2400" dirty="0">
                <a:solidFill>
                  <a:schemeClr val="bg1"/>
                </a:solidFill>
                <a:highlight>
                  <a:srgbClr val="808080"/>
                </a:highlight>
              </a:rPr>
              <a:t>you feel nauseous or vomit while using a particular detergent.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mj-lt"/>
              <a:buNone/>
            </a:pPr>
            <a:r>
              <a:rPr lang="en-US" sz="1200" b="1" dirty="0">
                <a:solidFill>
                  <a:schemeClr val="bg1"/>
                </a:solidFill>
              </a:rPr>
              <a:t>4. Don’t touch</a:t>
            </a:r>
          </a:p>
          <a:p>
            <a:pPr marL="171450" indent="-171450">
              <a:lnSpc>
                <a:spcPct val="150000"/>
              </a:lnSpc>
              <a:buFont typeface="Arial" panose="020B0604020202020204" pitchFamily="34" charset="0"/>
              <a:buChar char="•"/>
            </a:pPr>
            <a:r>
              <a:rPr lang="en-US" sz="1200" dirty="0">
                <a:solidFill>
                  <a:schemeClr val="bg1"/>
                </a:solidFill>
              </a:rPr>
              <a:t>Wear appropriate PPE.</a:t>
            </a:r>
          </a:p>
          <a:p>
            <a:pPr marL="171450" indent="-171450">
              <a:lnSpc>
                <a:spcPct val="150000"/>
              </a:lnSpc>
              <a:buFont typeface="Arial" panose="020B0604020202020204" pitchFamily="34" charset="0"/>
              <a:buChar char="•"/>
            </a:pPr>
            <a:r>
              <a:rPr lang="en-US" sz="1200" dirty="0">
                <a:solidFill>
                  <a:schemeClr val="bg1"/>
                </a:solidFill>
              </a:rPr>
              <a:t>Use tools such as mops, dustpan and brush, and tongs, to avoid touching contaminated equipment, materials, or broken glass.</a:t>
            </a:r>
          </a:p>
          <a:p>
            <a:pPr marL="171450" indent="-171450">
              <a:lnSpc>
                <a:spcPct val="150000"/>
              </a:lnSpc>
              <a:buFont typeface="Arial" panose="020B0604020202020204" pitchFamily="34" charset="0"/>
              <a:buChar char="•"/>
            </a:pPr>
            <a:r>
              <a:rPr lang="en-US" sz="1200" dirty="0">
                <a:solidFill>
                  <a:schemeClr val="bg1"/>
                </a:solidFill>
              </a:rPr>
              <a:t>Equipment and work surfaces need cleaning after contamination.</a:t>
            </a:r>
          </a:p>
          <a:p>
            <a:pPr marL="171450" indent="-171450">
              <a:lnSpc>
                <a:spcPct val="150000"/>
              </a:lnSpc>
              <a:buFont typeface="Arial" panose="020B0604020202020204" pitchFamily="34" charset="0"/>
              <a:buChar char="•"/>
            </a:pPr>
            <a:r>
              <a:rPr lang="en-US" sz="1200" dirty="0">
                <a:solidFill>
                  <a:schemeClr val="bg1"/>
                </a:solidFill>
              </a:rPr>
              <a:t>The substance and location of contamination should be clearly labeled. </a:t>
            </a:r>
          </a:p>
          <a:p>
            <a:pPr marL="171450" indent="-171450">
              <a:lnSpc>
                <a:spcPct val="150000"/>
              </a:lnSpc>
              <a:buFont typeface="Arial" panose="020B0604020202020204" pitchFamily="34" charset="0"/>
              <a:buChar char="•"/>
            </a:pPr>
            <a:r>
              <a:rPr lang="en-US" sz="1200" dirty="0">
                <a:solidFill>
                  <a:schemeClr val="bg1"/>
                </a:solidFill>
              </a:rPr>
              <a:t>Grossly contaminated equipment and surfaces need cleaning with soapy water to remove obvious contaminants before disinfecting.</a:t>
            </a:r>
          </a:p>
          <a:p>
            <a:pPr marL="171450" indent="-171450">
              <a:lnSpc>
                <a:spcPct val="150000"/>
              </a:lnSpc>
              <a:buFont typeface="Arial" panose="020B0604020202020204" pitchFamily="34" charset="0"/>
              <a:buChar char="•"/>
            </a:pPr>
            <a:r>
              <a:rPr lang="en-US" sz="1200" dirty="0">
                <a:solidFill>
                  <a:schemeClr val="bg1"/>
                </a:solidFill>
              </a:rPr>
              <a:t>Protective coverings such as plastic or aluminum foil should be discarded as soon as the equipment is finished with.</a:t>
            </a:r>
          </a:p>
          <a:p>
            <a:pPr marL="0" indent="0">
              <a:lnSpc>
                <a:spcPct val="150000"/>
              </a:lnSpc>
              <a:buFont typeface="+mj-lt"/>
              <a:buNone/>
            </a:pPr>
            <a:endParaRPr lang="en-US" sz="1200" b="1" dirty="0">
              <a:solidFill>
                <a:schemeClr val="bg1"/>
              </a:solidFill>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sz="1200" b="1" dirty="0">
                <a:solidFill>
                  <a:schemeClr val="bg1"/>
                </a:solidFill>
              </a:rPr>
              <a:t>4. Don’t Touch Cont.</a:t>
            </a:r>
          </a:p>
          <a:p>
            <a:pPr marL="514350" indent="-514350">
              <a:lnSpc>
                <a:spcPct val="150000"/>
              </a:lnSpc>
              <a:buFont typeface="Arial" panose="020B0604020202020204" pitchFamily="34" charset="0"/>
              <a:buChar char="•"/>
            </a:pPr>
            <a:r>
              <a:rPr lang="en-US" sz="1200" dirty="0">
                <a:solidFill>
                  <a:schemeClr val="bg1"/>
                </a:solidFill>
              </a:rPr>
              <a:t>Reusable containers should be checked and cleaned on a schedule – decontaminate immediately if contamination occurs.</a:t>
            </a:r>
          </a:p>
          <a:p>
            <a:pPr marL="514350" indent="-514350">
              <a:lnSpc>
                <a:spcPct val="150000"/>
              </a:lnSpc>
              <a:buFont typeface="Arial" panose="020B0604020202020204" pitchFamily="34" charset="0"/>
              <a:buChar char="•"/>
            </a:pPr>
            <a:r>
              <a:rPr lang="en-US" sz="1200" dirty="0">
                <a:solidFill>
                  <a:schemeClr val="bg1"/>
                </a:solidFill>
              </a:rPr>
              <a:t>Broken glass should never be picked up with bare hands – there is a risk of cutting yourself and the glass could be contaminated. </a:t>
            </a:r>
          </a:p>
          <a:p>
            <a:pPr marL="514350" indent="-514350">
              <a:lnSpc>
                <a:spcPct val="150000"/>
              </a:lnSpc>
              <a:buFont typeface="+mj-lt"/>
              <a:buAutoNum type="arabicPeriod" startAt="5"/>
            </a:pPr>
            <a:endParaRPr lang="en-US" sz="1200" b="1" dirty="0">
              <a:solidFill>
                <a:schemeClr val="bg1"/>
              </a:solidFill>
            </a:endParaRPr>
          </a:p>
          <a:p>
            <a:pPr marL="0" indent="0">
              <a:lnSpc>
                <a:spcPct val="150000"/>
              </a:lnSpc>
              <a:buFont typeface="+mj-lt"/>
              <a:buNone/>
            </a:pPr>
            <a:r>
              <a:rPr lang="en-US" sz="1200" b="1" dirty="0">
                <a:solidFill>
                  <a:schemeClr val="bg1"/>
                </a:solidFill>
              </a:rPr>
              <a:t>5. Use the laundry</a:t>
            </a:r>
          </a:p>
          <a:p>
            <a:pPr marL="514350" indent="-514350">
              <a:lnSpc>
                <a:spcPct val="150000"/>
              </a:lnSpc>
              <a:buFont typeface="Arial" panose="020B0604020202020204" pitchFamily="34" charset="0"/>
              <a:buChar char="•"/>
            </a:pPr>
            <a:r>
              <a:rPr lang="en-US" sz="1200" dirty="0">
                <a:solidFill>
                  <a:schemeClr val="bg1"/>
                </a:solidFill>
              </a:rPr>
              <a:t>Bag all laundry items and move them to the laundry facility.</a:t>
            </a:r>
          </a:p>
          <a:p>
            <a:pPr marL="514350" indent="-514350">
              <a:lnSpc>
                <a:spcPct val="150000"/>
              </a:lnSpc>
              <a:buFont typeface="Arial" panose="020B0604020202020204" pitchFamily="34" charset="0"/>
              <a:buChar char="•"/>
            </a:pPr>
            <a:r>
              <a:rPr lang="en-US" sz="1200" dirty="0">
                <a:solidFill>
                  <a:schemeClr val="bg1"/>
                </a:solidFill>
              </a:rPr>
              <a:t>Laundry should not be rinsed in the care setting, or carried through the care environment, unless bagged.</a:t>
            </a:r>
          </a:p>
          <a:p>
            <a:pPr marL="514350" indent="-514350">
              <a:lnSpc>
                <a:spcPct val="150000"/>
              </a:lnSpc>
              <a:buFont typeface="Arial" panose="020B0604020202020204" pitchFamily="34" charset="0"/>
              <a:buChar char="•"/>
            </a:pPr>
            <a:r>
              <a:rPr lang="en-US" sz="1200" dirty="0">
                <a:solidFill>
                  <a:schemeClr val="bg1"/>
                </a:solidFill>
              </a:rPr>
              <a:t>Contaminated laundry should be in melt away bags and suitably marked outer bags to alert others.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96350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0" indent="-514350">
              <a:lnSpc>
                <a:spcPct val="150000"/>
              </a:lnSpc>
              <a:buFont typeface="+mj-lt"/>
              <a:buAutoNum type="arabicPeriod" startAt="6"/>
            </a:pPr>
            <a:r>
              <a:rPr lang="en-US" sz="2400" b="1" dirty="0">
                <a:solidFill>
                  <a:schemeClr val="bg1"/>
                </a:solidFill>
                <a:highlight>
                  <a:srgbClr val="808080"/>
                </a:highlight>
              </a:rPr>
              <a:t>Be sharp</a:t>
            </a:r>
          </a:p>
          <a:p>
            <a:pPr marL="514350" lvl="0" indent="-514350">
              <a:lnSpc>
                <a:spcPct val="150000"/>
              </a:lnSpc>
              <a:buFont typeface="Arial" panose="020B0604020202020204" pitchFamily="34" charset="0"/>
              <a:buChar char="•"/>
            </a:pPr>
            <a:r>
              <a:rPr lang="en-US" sz="2400" dirty="0">
                <a:solidFill>
                  <a:schemeClr val="bg1"/>
                </a:solidFill>
                <a:highlight>
                  <a:srgbClr val="808080"/>
                </a:highlight>
              </a:rPr>
              <a:t>Discarded, used sharps are a risk for all healthcare workers.</a:t>
            </a:r>
          </a:p>
          <a:p>
            <a:pPr marL="514350" lvl="0" indent="-514350">
              <a:lnSpc>
                <a:spcPct val="150000"/>
              </a:lnSpc>
              <a:buFont typeface="Arial" panose="020B0604020202020204" pitchFamily="34" charset="0"/>
              <a:buChar char="•"/>
            </a:pPr>
            <a:r>
              <a:rPr lang="en-US" sz="2400" dirty="0">
                <a:solidFill>
                  <a:schemeClr val="bg1"/>
                </a:solidFill>
                <a:highlight>
                  <a:srgbClr val="808080"/>
                </a:highlight>
              </a:rPr>
              <a:t>Carefully check for and remove any discarded sharps before sending items to the laundry.</a:t>
            </a:r>
          </a:p>
          <a:p>
            <a:pPr marL="514350" lvl="0" indent="-514350">
              <a:lnSpc>
                <a:spcPct val="150000"/>
              </a:lnSpc>
              <a:buFont typeface="Arial" panose="020B0604020202020204" pitchFamily="34" charset="0"/>
              <a:buChar char="•"/>
            </a:pPr>
            <a:r>
              <a:rPr lang="en-US" sz="2400" dirty="0">
                <a:solidFill>
                  <a:schemeClr val="bg1"/>
                </a:solidFill>
                <a:highlight>
                  <a:srgbClr val="808080"/>
                </a:highlight>
              </a:rPr>
              <a:t>Only dispose of sharps if you have received training.</a:t>
            </a:r>
          </a:p>
          <a:p>
            <a:pPr marL="514350" lvl="0" indent="-514350">
              <a:lnSpc>
                <a:spcPct val="150000"/>
              </a:lnSpc>
              <a:buFont typeface="Arial" panose="020B0604020202020204" pitchFamily="34" charset="0"/>
              <a:buChar char="•"/>
            </a:pPr>
            <a:r>
              <a:rPr lang="en-US" sz="2400" dirty="0">
                <a:solidFill>
                  <a:schemeClr val="bg1"/>
                </a:solidFill>
                <a:highlight>
                  <a:srgbClr val="808080"/>
                </a:highlight>
              </a:rPr>
              <a:t>Carefully dispose of any sharps in an appropriate container…</a:t>
            </a:r>
          </a:p>
          <a:p>
            <a:pPr marL="1200150" lvl="1" indent="-514350">
              <a:lnSpc>
                <a:spcPct val="150000"/>
              </a:lnSpc>
              <a:buFont typeface="Courier New" panose="02070309020205020404" pitchFamily="49" charset="0"/>
              <a:buChar char="o"/>
            </a:pPr>
            <a:r>
              <a:rPr lang="en-US" sz="2400" dirty="0">
                <a:solidFill>
                  <a:schemeClr val="bg1"/>
                </a:solidFill>
                <a:highlight>
                  <a:srgbClr val="808080"/>
                </a:highlight>
              </a:rPr>
              <a:t>Do not push the sharp, hands, or fingers into the container; overfill the container; or try and open a closed container.</a:t>
            </a:r>
          </a:p>
          <a:p>
            <a:pPr marL="1200150" lvl="1" indent="-514350">
              <a:lnSpc>
                <a:spcPct val="150000"/>
              </a:lnSpc>
              <a:buFont typeface="Courier New" panose="02070309020205020404" pitchFamily="49" charset="0"/>
              <a:buChar char="o"/>
            </a:pPr>
            <a:r>
              <a:rPr lang="en-US" sz="2400" dirty="0">
                <a:solidFill>
                  <a:schemeClr val="bg1"/>
                </a:solidFill>
                <a:highlight>
                  <a:srgbClr val="808080"/>
                </a:highlight>
              </a:rPr>
              <a:t>Dispose of full containers correctly.</a:t>
            </a:r>
          </a:p>
          <a:p>
            <a:pPr marL="514350" lvl="0" indent="-514350">
              <a:lnSpc>
                <a:spcPct val="150000"/>
              </a:lnSpc>
              <a:buFont typeface="Arial" panose="020B0604020202020204" pitchFamily="34" charset="0"/>
              <a:buChar char="•"/>
            </a:pPr>
            <a:r>
              <a:rPr lang="en-US" sz="2400" dirty="0">
                <a:solidFill>
                  <a:schemeClr val="bg1"/>
                </a:solidFill>
                <a:highlight>
                  <a:srgbClr val="808080"/>
                </a:highlight>
              </a:rPr>
              <a:t>Report to your supervisor if you find improperly discarded sharps in your working environment…</a:t>
            </a:r>
          </a:p>
          <a:p>
            <a:pPr marL="1200150" lvl="1" indent="-514350">
              <a:lnSpc>
                <a:spcPct val="150000"/>
              </a:lnSpc>
              <a:buFont typeface="Courier New" panose="02070309020205020404" pitchFamily="49" charset="0"/>
              <a:buChar char="o"/>
            </a:pPr>
            <a:r>
              <a:rPr lang="en-US" sz="2400" dirty="0">
                <a:solidFill>
                  <a:schemeClr val="bg1"/>
                </a:solidFill>
                <a:highlight>
                  <a:srgbClr val="808080"/>
                </a:highlight>
              </a:rPr>
              <a:t>It is not acceptable for clinical staff to leave them for you to find and clear away.</a:t>
            </a:r>
          </a:p>
          <a:p>
            <a:pPr marL="514350" lvl="0" indent="-514350">
              <a:lnSpc>
                <a:spcPct val="150000"/>
              </a:lnSpc>
              <a:buFont typeface="Arial" panose="020B0604020202020204" pitchFamily="34" charset="0"/>
              <a:buChar char="•"/>
            </a:pPr>
            <a:r>
              <a:rPr lang="en-US" sz="2400" dirty="0">
                <a:solidFill>
                  <a:schemeClr val="bg1"/>
                </a:solidFill>
                <a:highlight>
                  <a:srgbClr val="808080"/>
                </a:highlight>
              </a:rPr>
              <a:t>Complete the relevant injury report if punctured/grazed by a sharp.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05409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7.m4a"/><Relationship Id="rId7"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17.m4a"/></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4a"/><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4.m4a"/><Relationship Id="rId7"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1.wav"/><Relationship Id="rId5" Type="http://schemas.microsoft.com/office/2007/relationships/media" Target="../media/media1.wav"/><Relationship Id="rId10" Type="http://schemas.openxmlformats.org/officeDocument/2006/relationships/image" Target="../media/image5.png"/><Relationship Id="rId4" Type="http://schemas.openxmlformats.org/officeDocument/2006/relationships/audio" Target="../media/media4.m4a"/><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4a"/><Relationship Id="rId7"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microsoft.com/office/2007/relationships/media" Target="../media/media6.m4a"/><Relationship Id="rId5" Type="http://schemas.openxmlformats.org/officeDocument/2006/relationships/audio" Target="NULL" TargetMode="External"/><Relationship Id="rId10" Type="http://schemas.openxmlformats.org/officeDocument/2006/relationships/image" Target="../media/image6.png"/><Relationship Id="rId4" Type="http://schemas.openxmlformats.org/officeDocument/2006/relationships/audio" Target="../media/media5.m4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7.m4a"/><Relationship Id="rId7" Type="http://schemas.openxmlformats.org/officeDocument/2006/relationships/slideLayout" Target="../slideLayouts/slideLayout1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8.m4a"/><Relationship Id="rId5" Type="http://schemas.microsoft.com/office/2007/relationships/media" Target="../media/media8.m4a"/><Relationship Id="rId10" Type="http://schemas.openxmlformats.org/officeDocument/2006/relationships/image" Target="../media/image7.png"/><Relationship Id="rId4" Type="http://schemas.openxmlformats.org/officeDocument/2006/relationships/audio" Target="../media/media7.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9.m4a"/><Relationship Id="rId7"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10.m4a"/><Relationship Id="rId5" Type="http://schemas.microsoft.com/office/2007/relationships/media" Target="../media/media10.m4a"/><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wav"/><Relationship Id="rId7"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2.m4a"/><Relationship Id="rId5" Type="http://schemas.microsoft.com/office/2007/relationships/media" Target="../media/media12.m4a"/><Relationship Id="rId10" Type="http://schemas.openxmlformats.org/officeDocument/2006/relationships/image" Target="../media/image9.png"/><Relationship Id="rId4" Type="http://schemas.openxmlformats.org/officeDocument/2006/relationships/audio" Target="../media/media1.wav"/><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3.m4a"/><Relationship Id="rId7"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14.m4a"/><Relationship Id="rId5" Type="http://schemas.microsoft.com/office/2007/relationships/media" Target="../media/media14.m4a"/><Relationship Id="rId10" Type="http://schemas.openxmlformats.org/officeDocument/2006/relationships/image" Target="../media/image10.png"/><Relationship Id="rId4" Type="http://schemas.openxmlformats.org/officeDocument/2006/relationships/audio" Target="../media/media13.m4a"/><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15.m4a"/><Relationship Id="rId7" Type="http://schemas.openxmlformats.org/officeDocument/2006/relationships/slideLayout" Target="../slideLayouts/slideLayout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16.m4a"/><Relationship Id="rId5" Type="http://schemas.microsoft.com/office/2007/relationships/media" Target="../media/media16.m4a"/><Relationship Id="rId10" Type="http://schemas.openxmlformats.org/officeDocument/2006/relationships/image" Target="../media/image11.png"/><Relationship Id="rId4" Type="http://schemas.openxmlformats.org/officeDocument/2006/relationships/audio" Target="../media/media15.m4a"/><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ght Notification3 (1)">
            <a:hlinkClick r:id="" action="ppaction://media"/>
            <a:extLst>
              <a:ext uri="{FF2B5EF4-FFF2-40B4-BE49-F238E27FC236}">
                <a16:creationId xmlns:a16="http://schemas.microsoft.com/office/drawing/2014/main" id="{F2607CA8-9AF5-4261-BC98-1D22D08EE5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20800" y="1633448"/>
            <a:ext cx="304800" cy="304800"/>
          </a:xfrm>
          <a:prstGeom prst="rect">
            <a:avLst/>
          </a:prstGeom>
        </p:spPr>
      </p:pic>
      <p:pic>
        <p:nvPicPr>
          <p:cNvPr id="4" name="10">
            <a:hlinkClick r:id="" action="ppaction://media"/>
            <a:extLst>
              <a:ext uri="{FF2B5EF4-FFF2-40B4-BE49-F238E27FC236}">
                <a16:creationId xmlns:a16="http://schemas.microsoft.com/office/drawing/2014/main" id="{46FF0201-4FE7-4F45-8B8C-19FDA8C44AD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954000" y="1633448"/>
            <a:ext cx="304800" cy="304800"/>
          </a:xfrm>
          <a:prstGeom prst="rect">
            <a:avLst/>
          </a:prstGeom>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8">
            <a:extLst>
              <a:ext uri="{28A0092B-C50C-407E-A947-70E740481C1C}">
                <a14:useLocalDpi xmlns:a14="http://schemas.microsoft.com/office/drawing/2010/main"/>
              </a:ext>
            </a:extLst>
          </a:blip>
          <a:stretch>
            <a:fillRect/>
          </a:stretch>
        </p:blipFill>
        <p:spPr>
          <a:xfrm>
            <a:off x="0" y="14909"/>
            <a:ext cx="18288000" cy="10257182"/>
          </a:xfrm>
        </p:spPr>
      </p:pic>
      <p:grpSp>
        <p:nvGrpSpPr>
          <p:cNvPr id="21" name="Group 20"/>
          <p:cNvGrpSpPr/>
          <p:nvPr/>
        </p:nvGrpSpPr>
        <p:grpSpPr>
          <a:xfrm>
            <a:off x="0" y="-21185"/>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endParaRPr>
            </a:p>
          </p:txBody>
        </p:sp>
      </p:grpSp>
      <p:sp>
        <p:nvSpPr>
          <p:cNvPr id="2" name="Rectangle 1">
            <a:extLst>
              <a:ext uri="{FF2B5EF4-FFF2-40B4-BE49-F238E27FC236}">
                <a16:creationId xmlns:a16="http://schemas.microsoft.com/office/drawing/2014/main" id="{C0342EB9-2E04-41BF-8BCB-37AFE6564011}"/>
              </a:ext>
            </a:extLst>
          </p:cNvPr>
          <p:cNvSpPr/>
          <p:nvPr/>
        </p:nvSpPr>
        <p:spPr>
          <a:xfrm>
            <a:off x="1524000" y="2888348"/>
            <a:ext cx="15544800" cy="4524315"/>
          </a:xfrm>
          <a:prstGeom prst="rect">
            <a:avLst/>
          </a:prstGeom>
        </p:spPr>
        <p:txBody>
          <a:bodyPr wrap="square">
            <a:spAutoFit/>
          </a:bodyPr>
          <a:lstStyle/>
          <a:p>
            <a:pPr algn="ctr"/>
            <a:r>
              <a:rPr lang="en-US" sz="4800" dirty="0">
                <a:solidFill>
                  <a:schemeClr val="bg1"/>
                </a:solidFill>
              </a:rPr>
              <a:t>Housekeepers are valuable members of the healthcare team. </a:t>
            </a:r>
          </a:p>
          <a:p>
            <a:pPr algn="ctr"/>
            <a:r>
              <a:rPr lang="en-US" sz="4800" dirty="0">
                <a:solidFill>
                  <a:schemeClr val="bg1"/>
                </a:solidFill>
              </a:rPr>
              <a:t>They are exposed to many of the same risks as other healthcare workers – sometime at a higher risk.</a:t>
            </a:r>
          </a:p>
          <a:p>
            <a:pPr algn="ctr"/>
            <a:r>
              <a:rPr lang="en-US" sz="4800" dirty="0">
                <a:solidFill>
                  <a:schemeClr val="bg1"/>
                </a:solidFill>
              </a:rPr>
              <a:t>Housekeepers need to be extra vigilant to keep themselves, their colleagues, patients and visitors safe. </a:t>
            </a:r>
          </a:p>
        </p:txBody>
      </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5" fill="hold"/>
                                        <p:tgtEl>
                                          <p:spTgt spid="4"/>
                                        </p:tgtEl>
                                      </p:cBhvr>
                                    </p:cmd>
                                  </p:childTnLst>
                                </p:cTn>
                              </p:par>
                            </p:childTnLst>
                          </p:cTn>
                        </p:par>
                        <p:par>
                          <p:cTn id="7" fill="hold">
                            <p:stCondLst>
                              <p:cond delay="20005"/>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 Notification3 (1)">
            <a:hlinkClick r:id="" action="ppaction://media"/>
            <a:extLst>
              <a:ext uri="{FF2B5EF4-FFF2-40B4-BE49-F238E27FC236}">
                <a16:creationId xmlns:a16="http://schemas.microsoft.com/office/drawing/2014/main" id="{E7D378C3-3D79-4D9E-BF6C-7136AB6F0E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6134100"/>
            <a:ext cx="304800" cy="304800"/>
          </a:xfrm>
          <a:prstGeom prst="rect">
            <a:avLst/>
          </a:prstGeom>
        </p:spPr>
      </p:pic>
      <p:pic>
        <p:nvPicPr>
          <p:cNvPr id="6" name="2">
            <a:hlinkClick r:id="" action="ppaction://media"/>
            <a:extLst>
              <a:ext uri="{FF2B5EF4-FFF2-40B4-BE49-F238E27FC236}">
                <a16:creationId xmlns:a16="http://schemas.microsoft.com/office/drawing/2014/main" id="{28886583-CD1B-4D65-AF8E-2018FF45EA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601200" y="5230091"/>
            <a:ext cx="304800" cy="304800"/>
          </a:xfrm>
          <a:prstGeom prst="rect">
            <a:avLst/>
          </a:prstGeom>
        </p:spPr>
      </p:pic>
      <p:sp>
        <p:nvSpPr>
          <p:cNvPr id="5" name="Title 4"/>
          <p:cNvSpPr>
            <a:spLocks noGrp="1"/>
          </p:cNvSpPr>
          <p:nvPr>
            <p:ph type="title"/>
          </p:nvPr>
        </p:nvSpPr>
        <p:spPr>
          <a:xfrm>
            <a:off x="876300" y="571411"/>
            <a:ext cx="17183100" cy="715581"/>
          </a:xfrm>
        </p:spPr>
        <p:txBody>
          <a:bodyPr/>
          <a:lstStyle/>
          <a:p>
            <a:r>
              <a:rPr lang="en-US" dirty="0"/>
              <a:t>Healthcare - Keeping Housekeeping Staff Safe </a:t>
            </a:r>
            <a:endParaRPr lang="uk-UA" dirty="0"/>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7949" y="9747420"/>
            <a:ext cx="2825988" cy="501480"/>
          </a:xfrm>
          <a:prstGeom prst="rect">
            <a:avLst/>
          </a:prstGeom>
        </p:spPr>
      </p:pic>
      <p:pic>
        <p:nvPicPr>
          <p:cNvPr id="4" name="Picture 3">
            <a:extLst>
              <a:ext uri="{FF2B5EF4-FFF2-40B4-BE49-F238E27FC236}">
                <a16:creationId xmlns:a16="http://schemas.microsoft.com/office/drawing/2014/main" id="{F2791A88-6115-4133-9D4D-6AB7C21FC83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29300" y="3009900"/>
            <a:ext cx="6629400" cy="5202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 fill="hold"/>
                                        <p:tgtEl>
                                          <p:spTgt spid="6"/>
                                        </p:tgtEl>
                                      </p:cBhvr>
                                    </p:cmd>
                                  </p:childTnLst>
                                </p:cTn>
                              </p:par>
                            </p:childTnLst>
                          </p:cTn>
                        </p:par>
                        <p:par>
                          <p:cTn id="7" fill="hold">
                            <p:stCondLst>
                              <p:cond delay="2662"/>
                            </p:stCondLst>
                            <p:childTnLst>
                              <p:par>
                                <p:cTn id="8" presetID="1" presetClass="mediacall" presetSubtype="0" fill="hold" nodeType="afterEffect">
                                  <p:stCondLst>
                                    <p:cond delay="0"/>
                                  </p:stCondLst>
                                  <p:childTnLst>
                                    <p:cmd type="call" cmd="playFrom(0.0)">
                                      <p:cBhvr>
                                        <p:cTn id="9"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1">
            <a:hlinkClick r:id="" action="ppaction://media"/>
            <a:extLst>
              <a:ext uri="{FF2B5EF4-FFF2-40B4-BE49-F238E27FC236}">
                <a16:creationId xmlns:a16="http://schemas.microsoft.com/office/drawing/2014/main" id="{A9BA834C-D3CD-401C-A89D-B11283D971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11000" y="4381500"/>
            <a:ext cx="304800" cy="304800"/>
          </a:xfrm>
          <a:prstGeom prst="rect">
            <a:avLst/>
          </a:prstGeom>
        </p:spPr>
      </p:pic>
      <p:pic>
        <p:nvPicPr>
          <p:cNvPr id="3" name="3">
            <a:hlinkClick r:id="" action="ppaction://media"/>
            <a:extLst>
              <a:ext uri="{FF2B5EF4-FFF2-40B4-BE49-F238E27FC236}">
                <a16:creationId xmlns:a16="http://schemas.microsoft.com/office/drawing/2014/main" id="{B6CCC2BD-E7C5-40D2-9BE6-17562A94032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06200" y="4914900"/>
            <a:ext cx="304800" cy="304800"/>
          </a:xfrm>
          <a:prstGeom prst="rect">
            <a:avLst/>
          </a:prstGeom>
        </p:spPr>
      </p:pic>
      <p:pic>
        <p:nvPicPr>
          <p:cNvPr id="2" name="Light Notification3 (1)">
            <a:hlinkClick r:id="" action="ppaction://media"/>
            <a:extLst>
              <a:ext uri="{FF2B5EF4-FFF2-40B4-BE49-F238E27FC236}">
                <a16:creationId xmlns:a16="http://schemas.microsoft.com/office/drawing/2014/main" id="{DC3B954D-1361-468F-8909-B8E50E4F71B6}"/>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972800" y="5067300"/>
            <a:ext cx="304800" cy="304800"/>
          </a:xfrm>
          <a:prstGeom prst="rect">
            <a:avLst/>
          </a:prstGeo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10">
            <a:extLst>
              <a:ext uri="{28A0092B-C50C-407E-A947-70E740481C1C}">
                <a14:useLocalDpi xmlns:a14="http://schemas.microsoft.com/office/drawing/2010/main"/>
              </a:ext>
            </a:extLst>
          </a:blip>
          <a:stretch>
            <a:fillRect/>
          </a:stretch>
        </p:blipFill>
        <p:spPr>
          <a:xfrm>
            <a:off x="-12198" y="0"/>
            <a:ext cx="18328272"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552850" y="483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179112" y="1866900"/>
              <a:ext cx="6039950" cy="7468648"/>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b="1" dirty="0">
                  <a:solidFill>
                    <a:schemeClr val="bg1"/>
                  </a:solidFill>
                </a:rPr>
                <a:t>Housekeeping staff keep the healthcare environment safe. </a:t>
              </a:r>
            </a:p>
            <a:p>
              <a:pPr marL="571500" indent="-571500">
                <a:lnSpc>
                  <a:spcPct val="150000"/>
                </a:lnSpc>
                <a:buFont typeface="Arial" panose="020B0604020202020204" pitchFamily="34" charset="0"/>
                <a:buChar char="•"/>
              </a:pPr>
              <a:r>
                <a:rPr lang="en-US" sz="3600" b="1" dirty="0">
                  <a:solidFill>
                    <a:schemeClr val="bg1"/>
                  </a:solidFill>
                </a:rPr>
                <a:t>Exposed to body fluids, hazardous materials, discarded sharps, or needles.</a:t>
              </a:r>
            </a:p>
            <a:p>
              <a:pPr marL="571500" indent="-571500">
                <a:lnSpc>
                  <a:spcPct val="150000"/>
                </a:lnSpc>
                <a:buFont typeface="Arial" panose="020B0604020202020204" pitchFamily="34" charset="0"/>
                <a:buChar char="•"/>
              </a:pPr>
              <a:r>
                <a:rPr lang="en-US" sz="3600" b="1" dirty="0">
                  <a:solidFill>
                    <a:schemeClr val="bg1"/>
                  </a:solidFill>
                </a:rPr>
                <a:t>Puts them at risk for illnesses. </a:t>
              </a:r>
            </a:p>
            <a:p>
              <a:pPr marL="571500" indent="-571500">
                <a:lnSpc>
                  <a:spcPct val="150000"/>
                </a:lnSpc>
                <a:buFont typeface="Arial" panose="020B0604020202020204" pitchFamily="34" charset="0"/>
                <a:buChar char="•"/>
              </a:pPr>
              <a:r>
                <a:rPr lang="en-US" sz="3600" b="1" dirty="0">
                  <a:solidFill>
                    <a:schemeClr val="bg1"/>
                  </a:solidFill>
                </a:rPr>
                <a:t>Without proper care, they may increase the risk of patients and colleagues developing illnesses. </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22" fill="hold"/>
                                        <p:tgtEl>
                                          <p:spTgt spid="3"/>
                                        </p:tgtEl>
                                      </p:cBhvr>
                                    </p:cmd>
                                  </p:childTnLst>
                                </p:cTn>
                              </p:par>
                            </p:childTnLst>
                          </p:cTn>
                        </p:par>
                        <p:par>
                          <p:cTn id="7" fill="hold">
                            <p:stCondLst>
                              <p:cond delay="18822"/>
                            </p:stCondLst>
                            <p:childTnLst>
                              <p:par>
                                <p:cTn id="8" presetID="1" presetClass="mediacall" presetSubtype="0" fill="hold" nodeType="afterEffect">
                                  <p:stCondLst>
                                    <p:cond delay="0"/>
                                  </p:stCondLst>
                                  <p:childTnLst>
                                    <p:cmd type="call" cmd="playFrom(0.0)">
                                      <p:cBhvr>
                                        <p:cTn id="9" dur="7956" fill="hold"/>
                                        <p:tgtEl>
                                          <p:spTgt spid="4"/>
                                        </p:tgtEl>
                                      </p:cBhvr>
                                    </p:cmd>
                                  </p:childTnLst>
                                </p:cTn>
                              </p:par>
                            </p:childTnLst>
                          </p:cTn>
                        </p:par>
                        <p:par>
                          <p:cTn id="10" fill="hold">
                            <p:stCondLst>
                              <p:cond delay="26778"/>
                            </p:stCondLst>
                            <p:childTnLst>
                              <p:par>
                                <p:cTn id="11" presetID="1" presetClass="mediacall" presetSubtype="0" fill="hold" nodeType="afterEffect">
                                  <p:stCondLst>
                                    <p:cond delay="0"/>
                                  </p:stCondLst>
                                  <p:childTnLst>
                                    <p:cmd type="call" cmd="playFrom(0.0)">
                                      <p:cBhvr>
                                        <p:cTn id="12"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audio>
              <p:cMediaNode vol="80000" showWhenStopped="0">
                <p:cTn id="14" fill="hold" display="0">
                  <p:stCondLst>
                    <p:cond delay="indefinite"/>
                  </p:stCondLst>
                  <p:endCondLst>
                    <p:cond evt="onStopAudio" delay="0">
                      <p:tgtEl>
                        <p:sldTgt/>
                      </p:tgtEl>
                    </p:cond>
                  </p:endCondLst>
                </p:cTn>
                <p:tgtEl>
                  <p:spTgt spid="3"/>
                </p:tgtEl>
              </p:cMediaNode>
            </p:audio>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 Notification3 (1)">
            <a:hlinkClick r:id="" action="ppaction://media"/>
            <a:extLst>
              <a:ext uri="{FF2B5EF4-FFF2-40B4-BE49-F238E27FC236}">
                <a16:creationId xmlns:a16="http://schemas.microsoft.com/office/drawing/2014/main" id="{05C3A973-80AA-43BC-B2FD-5DA1A3FE3B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flipV="1">
            <a:off x="7315200" y="4835530"/>
            <a:ext cx="615939" cy="615939"/>
          </a:xfrm>
          <a:prstGeom prst="rect">
            <a:avLst/>
          </a:prstGeom>
        </p:spPr>
      </p:pic>
      <p:pic>
        <p:nvPicPr>
          <p:cNvPr id="3" name="4">
            <a:hlinkClick r:id="" action="ppaction://media"/>
            <a:extLst>
              <a:ext uri="{FF2B5EF4-FFF2-40B4-BE49-F238E27FC236}">
                <a16:creationId xmlns:a16="http://schemas.microsoft.com/office/drawing/2014/main" id="{50CD3E13-B5CF-4C93-9998-6E63F771FAA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1139" y="4913397"/>
            <a:ext cx="304800" cy="304800"/>
          </a:xfrm>
          <a:prstGeom prst="rect">
            <a:avLst/>
          </a:prstGeom>
        </p:spPr>
      </p:pic>
      <p:pic>
        <p:nvPicPr>
          <p:cNvPr id="5" name="Recorded Sound">
            <a:hlinkClick r:id="" action="ppaction://media"/>
            <a:extLst>
              <a:ext uri="{FF2B5EF4-FFF2-40B4-BE49-F238E27FC236}">
                <a16:creationId xmlns:a16="http://schemas.microsoft.com/office/drawing/2014/main" id="{82289640-4475-459D-8476-EF441D5D61BF}"/>
              </a:ext>
            </a:extLst>
          </p:cNvPr>
          <p:cNvPicPr>
            <a:picLocks noChangeAspect="1"/>
          </p:cNvPicPr>
          <p:nvPr>
            <a:audioFile r:link="rId5"/>
            <p:extLst>
              <p:ext uri="{DAA4B4D4-6D71-4841-9C94-3DE7FCFB9230}">
                <p14:media xmlns:p14="http://schemas.microsoft.com/office/powerpoint/2010/main" r:embed="rId6">
                  <p14:trim end="9081.7256"/>
                </p14:media>
              </p:ext>
            </p:extLst>
          </p:nvPr>
        </p:nvPicPr>
        <p:blipFill>
          <a:blip r:embed="rId9"/>
          <a:stretch>
            <a:fillRect/>
          </a:stretch>
        </p:blipFill>
        <p:spPr>
          <a:xfrm>
            <a:off x="6867804" y="4991100"/>
            <a:ext cx="304800" cy="3048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1" name="Rectangle 10"/>
          <p:cNvSpPr/>
          <p:nvPr/>
        </p:nvSpPr>
        <p:spPr>
          <a:xfrm>
            <a:off x="10052061" y="3114878"/>
            <a:ext cx="7315200" cy="3901837"/>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dirty="0">
                <a:solidFill>
                  <a:schemeClr val="bg1"/>
                </a:solidFill>
              </a:rPr>
              <a:t>Contaminated crockery, clothing, waste bins</a:t>
            </a:r>
          </a:p>
          <a:p>
            <a:pPr marL="342900" indent="-342900">
              <a:lnSpc>
                <a:spcPct val="150000"/>
              </a:lnSpc>
              <a:buFont typeface="Arial" panose="020B0604020202020204" pitchFamily="34" charset="0"/>
              <a:buChar char="•"/>
            </a:pPr>
            <a:r>
              <a:rPr lang="en-US" sz="2400" dirty="0">
                <a:solidFill>
                  <a:schemeClr val="bg1"/>
                </a:solidFill>
              </a:rPr>
              <a:t>Close proximity to patients</a:t>
            </a:r>
          </a:p>
          <a:p>
            <a:pPr marL="342900" indent="-342900">
              <a:lnSpc>
                <a:spcPct val="150000"/>
              </a:lnSpc>
              <a:buFont typeface="Arial" panose="020B0604020202020204" pitchFamily="34" charset="0"/>
              <a:buChar char="•"/>
            </a:pPr>
            <a:r>
              <a:rPr lang="en-US" sz="2400" dirty="0">
                <a:solidFill>
                  <a:schemeClr val="bg1"/>
                </a:solidFill>
              </a:rPr>
              <a:t>Sensitivity/burns from cleaning products and chemicals</a:t>
            </a:r>
          </a:p>
          <a:p>
            <a:pPr marL="342900" indent="-342900">
              <a:lnSpc>
                <a:spcPct val="150000"/>
              </a:lnSpc>
              <a:buFont typeface="Arial" panose="020B0604020202020204" pitchFamily="34" charset="0"/>
              <a:buChar char="•"/>
            </a:pPr>
            <a:r>
              <a:rPr lang="en-US" sz="2400" dirty="0">
                <a:solidFill>
                  <a:schemeClr val="bg1"/>
                </a:solidFill>
              </a:rPr>
              <a:t>Latex allergy</a:t>
            </a:r>
          </a:p>
          <a:p>
            <a:pPr marL="342900" indent="-342900">
              <a:lnSpc>
                <a:spcPct val="150000"/>
              </a:lnSpc>
              <a:buFont typeface="Arial" panose="020B0604020202020204" pitchFamily="34" charset="0"/>
              <a:buChar char="•"/>
            </a:pPr>
            <a:r>
              <a:rPr lang="en-US" sz="2400" dirty="0">
                <a:solidFill>
                  <a:schemeClr val="bg1"/>
                </a:solidFill>
              </a:rPr>
              <a:t>Slip hazards from wet floors </a:t>
            </a:r>
          </a:p>
          <a:p>
            <a:pPr marL="342900" indent="-342900">
              <a:lnSpc>
                <a:spcPct val="150000"/>
              </a:lnSpc>
              <a:buFont typeface="Arial" panose="020B0604020202020204" pitchFamily="34" charset="0"/>
              <a:buChar char="•"/>
            </a:pPr>
            <a:r>
              <a:rPr lang="en-US" sz="2400" dirty="0">
                <a:solidFill>
                  <a:schemeClr val="bg1"/>
                </a:solidFill>
              </a:rPr>
              <a:t>Overreaching and falling </a:t>
            </a:r>
          </a:p>
        </p:txBody>
      </p:sp>
      <p:pic>
        <p:nvPicPr>
          <p:cNvPr id="4" name="Picture Placeholder 3">
            <a:extLst>
              <a:ext uri="{FF2B5EF4-FFF2-40B4-BE49-F238E27FC236}">
                <a16:creationId xmlns:a16="http://schemas.microsoft.com/office/drawing/2014/main" id="{A50E4C21-20D7-44C9-B923-4915145E9DB9}"/>
              </a:ext>
            </a:extLst>
          </p:cNvPr>
          <p:cNvPicPr>
            <a:picLocks noGrp="1" noChangeAspect="1"/>
          </p:cNvPicPr>
          <p:nvPr>
            <p:ph type="pic" sz="quarter" idx="11"/>
          </p:nvPr>
        </p:nvPicPr>
        <p:blipFill>
          <a:blip r:embed="rId10">
            <a:extLst>
              <a:ext uri="{28A0092B-C50C-407E-A947-70E740481C1C}">
                <a14:useLocalDpi xmlns:a14="http://schemas.microsoft.com/office/drawing/2010/main"/>
              </a:ext>
            </a:extLst>
          </a:blip>
          <a:stretch>
            <a:fillRect/>
          </a:stretch>
        </p:blipFill>
        <p:spPr>
          <a:xfrm>
            <a:off x="34636" y="2400300"/>
            <a:ext cx="9144000" cy="5486400"/>
          </a:xfr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16" fill="hold"/>
                                        <p:tgtEl>
                                          <p:spTgt spid="3"/>
                                        </p:tgtEl>
                                      </p:cBhvr>
                                    </p:cmd>
                                  </p:childTnLst>
                                </p:cTn>
                              </p:par>
                            </p:childTnLst>
                          </p:cTn>
                        </p:par>
                        <p:par>
                          <p:cTn id="7" fill="hold">
                            <p:stCondLst>
                              <p:cond delay="30616"/>
                            </p:stCondLst>
                            <p:childTnLst>
                              <p:par>
                                <p:cTn id="8" presetID="1" presetClass="mediacall" presetSubtype="0" fill="hold" nodeType="afterEffect">
                                  <p:stCondLst>
                                    <p:cond delay="0"/>
                                  </p:stCondLst>
                                  <p:childTnLst>
                                    <p:cmd type="call" cmd="playFrom(0.0)">
                                      <p:cBhvr>
                                        <p:cTn id="9" dur="12759" fill="hold"/>
                                        <p:tgtEl>
                                          <p:spTgt spid="5"/>
                                        </p:tgtEl>
                                      </p:cBhvr>
                                    </p:cmd>
                                  </p:childTnLst>
                                </p:cTn>
                              </p:par>
                            </p:childTnLst>
                          </p:cTn>
                        </p:par>
                        <p:par>
                          <p:cTn id="10" fill="hold">
                            <p:stCondLst>
                              <p:cond delay="43375"/>
                            </p:stCondLst>
                            <p:childTnLst>
                              <p:par>
                                <p:cTn id="11" presetID="1" presetClass="mediacall" presetSubtype="0" fill="hold" nodeType="afterEffect">
                                  <p:stCondLst>
                                    <p:cond delay="0"/>
                                  </p:stCondLst>
                                  <p:childTnLst>
                                    <p:cmd type="call" cmd="playFrom(0.0)">
                                      <p:cBhvr>
                                        <p:cTn id="12"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audio>
              <p:cMediaNode vol="80000" showWhenStopped="0">
                <p:cTn id="14" fill="hold" display="0">
                  <p:stCondLst>
                    <p:cond delay="indefinite"/>
                  </p:stCondLst>
                  <p:endCondLst>
                    <p:cond evt="onStopAudio" delay="0">
                      <p:tgtEl>
                        <p:sldTgt/>
                      </p:tgtEl>
                    </p:cond>
                  </p:endCondLst>
                </p:cTn>
                <p:tgtEl>
                  <p:spTgt spid="3"/>
                </p:tgtEl>
              </p:cMediaNode>
            </p:audio>
            <p:audio>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 Notification3 (1)">
            <a:hlinkClick r:id="" action="ppaction://media"/>
            <a:extLst>
              <a:ext uri="{FF2B5EF4-FFF2-40B4-BE49-F238E27FC236}">
                <a16:creationId xmlns:a16="http://schemas.microsoft.com/office/drawing/2014/main" id="{8537E790-C63F-4909-926D-43C440B71E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65323" y="3496574"/>
            <a:ext cx="304800" cy="304800"/>
          </a:xfrm>
          <a:prstGeom prst="rect">
            <a:avLst/>
          </a:prstGeom>
        </p:spPr>
      </p:pic>
      <p:pic>
        <p:nvPicPr>
          <p:cNvPr id="6" name="5">
            <a:hlinkClick r:id="" action="ppaction://media"/>
            <a:extLst>
              <a:ext uri="{FF2B5EF4-FFF2-40B4-BE49-F238E27FC236}">
                <a16:creationId xmlns:a16="http://schemas.microsoft.com/office/drawing/2014/main" id="{C6568977-E71D-46F5-A8BB-4BD646A5EB8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01599" y="3771900"/>
            <a:ext cx="304800" cy="304800"/>
          </a:xfrm>
          <a:prstGeom prst="rect">
            <a:avLst/>
          </a:prstGeom>
        </p:spPr>
      </p:pic>
      <p:pic>
        <p:nvPicPr>
          <p:cNvPr id="8" name="5.1">
            <a:hlinkClick r:id="" action="ppaction://media"/>
            <a:extLst>
              <a:ext uri="{FF2B5EF4-FFF2-40B4-BE49-F238E27FC236}">
                <a16:creationId xmlns:a16="http://schemas.microsoft.com/office/drawing/2014/main" id="{8EB9ACBE-3114-4CF3-B3D4-234508C85A25}"/>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820397" y="3648974"/>
            <a:ext cx="304800" cy="3048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906000" cy="5658581"/>
            <a:chOff x="10535474" y="2060087"/>
            <a:chExt cx="9144000" cy="5658581"/>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590552" y="2154837"/>
              <a:ext cx="7385538" cy="5563831"/>
            </a:xfrm>
            <a:prstGeom prst="rect">
              <a:avLst/>
            </a:prstGeom>
            <a:noFill/>
          </p:spPr>
          <p:txBody>
            <a:bodyPr wrap="square" rtlCol="0">
              <a:spAutoFit/>
            </a:bodyPr>
            <a:lstStyle/>
            <a:p>
              <a:pPr marL="457200" indent="-457200">
                <a:lnSpc>
                  <a:spcPct val="150000"/>
                </a:lnSpc>
                <a:buFont typeface="+mj-lt"/>
                <a:buAutoNum type="arabicPeriod"/>
              </a:pPr>
              <a:r>
                <a:rPr lang="en-US" sz="2400" b="1" dirty="0">
                  <a:solidFill>
                    <a:schemeClr val="bg1"/>
                  </a:solidFill>
                </a:rPr>
                <a:t>Know what you are doing</a:t>
              </a:r>
            </a:p>
            <a:p>
              <a:pPr marL="1028700" lvl="1" indent="-342900">
                <a:lnSpc>
                  <a:spcPct val="150000"/>
                </a:lnSpc>
                <a:buFont typeface="Arial" panose="020B0604020202020204" pitchFamily="34" charset="0"/>
                <a:buChar char="•"/>
              </a:pPr>
              <a:r>
                <a:rPr lang="en-US" sz="2400" dirty="0">
                  <a:solidFill>
                    <a:schemeClr val="bg1"/>
                  </a:solidFill>
                </a:rPr>
                <a:t>Check policies and risks daily for policies and risks</a:t>
              </a:r>
            </a:p>
            <a:p>
              <a:pPr marL="457200" indent="-457200">
                <a:lnSpc>
                  <a:spcPct val="150000"/>
                </a:lnSpc>
                <a:buFont typeface="+mj-lt"/>
                <a:buAutoNum type="arabicPeriod" startAt="2"/>
              </a:pPr>
              <a:r>
                <a:rPr lang="en-US" sz="2400" b="1" dirty="0">
                  <a:solidFill>
                    <a:schemeClr val="bg1"/>
                  </a:solidFill>
                </a:rPr>
                <a:t>Stay on your feet</a:t>
              </a:r>
            </a:p>
            <a:p>
              <a:pPr marL="1028700" lvl="1" indent="-342900">
                <a:lnSpc>
                  <a:spcPct val="150000"/>
                </a:lnSpc>
                <a:buFont typeface="Arial" panose="020B0604020202020204" pitchFamily="34" charset="0"/>
                <a:buChar char="•"/>
              </a:pPr>
              <a:r>
                <a:rPr lang="en-US" sz="2400" dirty="0">
                  <a:solidFill>
                    <a:schemeClr val="bg1"/>
                  </a:solidFill>
                </a:rPr>
                <a:t>Stay off wet floors and put out warning signs</a:t>
              </a:r>
            </a:p>
            <a:p>
              <a:pPr marL="1028700" lvl="1" indent="-342900">
                <a:lnSpc>
                  <a:spcPct val="150000"/>
                </a:lnSpc>
                <a:buFont typeface="Arial" panose="020B0604020202020204" pitchFamily="34" charset="0"/>
                <a:buChar char="•"/>
              </a:pPr>
              <a:r>
                <a:rPr lang="en-US" sz="2400" dirty="0">
                  <a:solidFill>
                    <a:schemeClr val="bg1"/>
                  </a:solidFill>
                </a:rPr>
                <a:t>Do one side at a time </a:t>
              </a:r>
            </a:p>
            <a:p>
              <a:pPr marL="1028700" lvl="1" indent="-342900">
                <a:lnSpc>
                  <a:spcPct val="150000"/>
                </a:lnSpc>
                <a:buFont typeface="Arial" panose="020B0604020202020204" pitchFamily="34" charset="0"/>
                <a:buChar char="•"/>
              </a:pPr>
              <a:r>
                <a:rPr lang="en-US" sz="2400" dirty="0">
                  <a:solidFill>
                    <a:schemeClr val="bg1"/>
                  </a:solidFill>
                </a:rPr>
                <a:t>Watch for wet floor signs during your day</a:t>
              </a:r>
            </a:p>
            <a:p>
              <a:pPr marL="1028700" lvl="1" indent="-342900">
                <a:lnSpc>
                  <a:spcPct val="150000"/>
                </a:lnSpc>
                <a:buFont typeface="Arial" panose="020B0604020202020204" pitchFamily="34" charset="0"/>
                <a:buChar char="•"/>
              </a:pPr>
              <a:r>
                <a:rPr lang="en-US" sz="2400" dirty="0">
                  <a:solidFill>
                    <a:schemeClr val="bg1"/>
                  </a:solidFill>
                </a:rPr>
                <a:t>Use caution when filling containers </a:t>
              </a:r>
            </a:p>
            <a:p>
              <a:pPr marL="1028700" lvl="1" indent="-342900">
                <a:lnSpc>
                  <a:spcPct val="150000"/>
                </a:lnSpc>
                <a:buFont typeface="Arial" panose="020B0604020202020204" pitchFamily="34" charset="0"/>
                <a:buChar char="•"/>
              </a:pPr>
              <a:r>
                <a:rPr lang="en-US" sz="2400" dirty="0">
                  <a:solidFill>
                    <a:schemeClr val="bg1"/>
                  </a:solidFill>
                </a:rPr>
                <a:t>Clean up spills</a:t>
              </a:r>
            </a:p>
            <a:p>
              <a:pPr marL="342900" indent="-342900">
                <a:lnSpc>
                  <a:spcPct val="150000"/>
                </a:lnSpc>
                <a:buFont typeface="Arial" panose="020B0604020202020204" pitchFamily="34" charset="0"/>
                <a:buChar char="•"/>
              </a:pPr>
              <a:endParaRPr lang="en-US" sz="2400" dirty="0">
                <a:solidFill>
                  <a:schemeClr val="bg1"/>
                </a:solidFill>
              </a:endParaRP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906000" y="2552700"/>
            <a:ext cx="8382000"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5" fill="hold"/>
                                        <p:tgtEl>
                                          <p:spTgt spid="6"/>
                                        </p:tgtEl>
                                      </p:cBhvr>
                                    </p:cmd>
                                  </p:childTnLst>
                                </p:cTn>
                              </p:par>
                            </p:childTnLst>
                          </p:cTn>
                        </p:par>
                        <p:par>
                          <p:cTn id="7" fill="hold">
                            <p:stCondLst>
                              <p:cond delay="18435"/>
                            </p:stCondLst>
                            <p:childTnLst>
                              <p:par>
                                <p:cTn id="8" presetID="1" presetClass="mediacall" presetSubtype="0" fill="hold" nodeType="afterEffect">
                                  <p:stCondLst>
                                    <p:cond delay="0"/>
                                  </p:stCondLst>
                                  <p:childTnLst>
                                    <p:cmd type="call" cmd="playFrom(0.0)">
                                      <p:cBhvr>
                                        <p:cTn id="9" dur="30592" fill="hold"/>
                                        <p:tgtEl>
                                          <p:spTgt spid="8"/>
                                        </p:tgtEl>
                                      </p:cBhvr>
                                    </p:cmd>
                                  </p:childTnLst>
                                </p:cTn>
                              </p:par>
                            </p:childTnLst>
                          </p:cTn>
                        </p:par>
                        <p:par>
                          <p:cTn id="10" fill="hold">
                            <p:stCondLst>
                              <p:cond delay="49027"/>
                            </p:stCondLst>
                            <p:childTnLst>
                              <p:par>
                                <p:cTn id="11" presetID="1" presetClass="mediacall" presetSubtype="0" fill="hold" nodeType="afterEffect">
                                  <p:stCondLst>
                                    <p:cond delay="0"/>
                                  </p:stCondLst>
                                  <p:childTnLst>
                                    <p:cmd type="call" cmd="playFrom(0.0)">
                                      <p:cBhvr>
                                        <p:cTn id="12"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audio>
              <p:cMediaNode vol="80000" showWhenStopped="0">
                <p:cTn id="14" fill="hold" display="0">
                  <p:stCondLst>
                    <p:cond delay="indefinite"/>
                  </p:stCondLst>
                  <p:endCondLst>
                    <p:cond evt="onStopAudio" delay="0">
                      <p:tgtEl>
                        <p:sldTgt/>
                      </p:tgtEl>
                    </p:cond>
                  </p:endCondLst>
                </p:cTn>
                <p:tgtEl>
                  <p:spTgt spid="6"/>
                </p:tgtEl>
              </p:cMediaNode>
            </p:audio>
            <p:audio>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 Notification3 (1)">
            <a:hlinkClick r:id="" action="ppaction://media"/>
            <a:extLst>
              <a:ext uri="{FF2B5EF4-FFF2-40B4-BE49-F238E27FC236}">
                <a16:creationId xmlns:a16="http://schemas.microsoft.com/office/drawing/2014/main" id="{F3D9873D-7D08-493F-8FF7-7BCDD508D7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95600" y="3808562"/>
            <a:ext cx="304800" cy="304800"/>
          </a:xfrm>
          <a:prstGeom prst="rect">
            <a:avLst/>
          </a:prstGeom>
        </p:spPr>
      </p:pic>
      <p:pic>
        <p:nvPicPr>
          <p:cNvPr id="3" name="6">
            <a:hlinkClick r:id="" action="ppaction://media"/>
            <a:extLst>
              <a:ext uri="{FF2B5EF4-FFF2-40B4-BE49-F238E27FC236}">
                <a16:creationId xmlns:a16="http://schemas.microsoft.com/office/drawing/2014/main" id="{C2E2494B-A533-466A-8B98-98229815D49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334000" y="4047226"/>
            <a:ext cx="304800" cy="304800"/>
          </a:xfrm>
          <a:prstGeom prst="rect">
            <a:avLst/>
          </a:prstGeom>
        </p:spPr>
      </p:pic>
      <p:pic>
        <p:nvPicPr>
          <p:cNvPr id="4" name="6.1">
            <a:hlinkClick r:id="" action="ppaction://media"/>
            <a:extLst>
              <a:ext uri="{FF2B5EF4-FFF2-40B4-BE49-F238E27FC236}">
                <a16:creationId xmlns:a16="http://schemas.microsoft.com/office/drawing/2014/main" id="{77CDF8ED-036E-4EB7-9B2F-A3D6ADFDA716}"/>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572000" y="3924300"/>
            <a:ext cx="304800" cy="3048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10">
            <a:extLst>
              <a:ext uri="{28A0092B-C50C-407E-A947-70E740481C1C}">
                <a14:useLocalDpi xmlns:a14="http://schemas.microsoft.com/office/drawing/2010/main"/>
              </a:ext>
            </a:extLst>
          </a:blip>
          <a:stretch>
            <a:fillRect/>
          </a:stretch>
        </p:blipFill>
        <p:spPr>
          <a:xfrm>
            <a:off x="0" y="2400300"/>
            <a:ext cx="91440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9601200" y="2638583"/>
            <a:ext cx="8686800" cy="5009833"/>
          </a:xfrm>
          <a:prstGeom prst="rect">
            <a:avLst/>
          </a:prstGeom>
          <a:noFill/>
        </p:spPr>
        <p:txBody>
          <a:bodyPr wrap="square" rtlCol="0">
            <a:spAutoFit/>
          </a:bodyPr>
          <a:lstStyle/>
          <a:p>
            <a:pPr marL="514350" indent="-514350">
              <a:lnSpc>
                <a:spcPct val="150000"/>
              </a:lnSpc>
              <a:buFont typeface="+mj-lt"/>
              <a:buAutoNum type="arabicPeriod" startAt="3"/>
            </a:pPr>
            <a:r>
              <a:rPr lang="en-US" sz="2400" b="1" dirty="0">
                <a:solidFill>
                  <a:schemeClr val="bg1"/>
                </a:solidFill>
              </a:rPr>
              <a:t>Be aware of chemicals</a:t>
            </a:r>
          </a:p>
          <a:p>
            <a:pPr marL="514350" indent="-514350">
              <a:lnSpc>
                <a:spcPct val="150000"/>
              </a:lnSpc>
              <a:buFont typeface="Arial" panose="020B0604020202020204" pitchFamily="34" charset="0"/>
              <a:buChar char="•"/>
            </a:pPr>
            <a:r>
              <a:rPr lang="en-US" sz="2400" dirty="0">
                <a:solidFill>
                  <a:schemeClr val="bg1"/>
                </a:solidFill>
              </a:rPr>
              <a:t>Check the labels</a:t>
            </a:r>
          </a:p>
          <a:p>
            <a:pPr marL="514350" indent="-514350">
              <a:lnSpc>
                <a:spcPct val="150000"/>
              </a:lnSpc>
              <a:buFont typeface="Arial" panose="020B0604020202020204" pitchFamily="34" charset="0"/>
              <a:buChar char="•"/>
            </a:pPr>
            <a:r>
              <a:rPr lang="en-US" sz="2400" dirty="0">
                <a:solidFill>
                  <a:schemeClr val="bg1"/>
                </a:solidFill>
              </a:rPr>
              <a:t>Use correct cleaning agents</a:t>
            </a:r>
          </a:p>
          <a:p>
            <a:pPr marL="514350" indent="-514350">
              <a:lnSpc>
                <a:spcPct val="150000"/>
              </a:lnSpc>
              <a:buFont typeface="Arial" panose="020B0604020202020204" pitchFamily="34" charset="0"/>
              <a:buChar char="•"/>
            </a:pPr>
            <a:r>
              <a:rPr lang="en-US" sz="2400" dirty="0">
                <a:solidFill>
                  <a:schemeClr val="bg1"/>
                </a:solidFill>
              </a:rPr>
              <a:t>Check dates – bleach solutions made up every 24 </a:t>
            </a:r>
            <a:r>
              <a:rPr lang="en-US" sz="2400" dirty="0" err="1">
                <a:solidFill>
                  <a:schemeClr val="bg1"/>
                </a:solidFill>
              </a:rPr>
              <a:t>hrs</a:t>
            </a:r>
            <a:endParaRPr lang="en-US" sz="2400" dirty="0">
              <a:solidFill>
                <a:schemeClr val="bg1"/>
              </a:solidFill>
            </a:endParaRPr>
          </a:p>
          <a:p>
            <a:pPr marL="514350" indent="-514350">
              <a:lnSpc>
                <a:spcPct val="150000"/>
              </a:lnSpc>
              <a:buFont typeface="Arial" panose="020B0604020202020204" pitchFamily="34" charset="0"/>
              <a:buChar char="•"/>
            </a:pPr>
            <a:r>
              <a:rPr lang="en-US" sz="2400" dirty="0">
                <a:solidFill>
                  <a:schemeClr val="bg1"/>
                </a:solidFill>
              </a:rPr>
              <a:t>Don’t mix different detergents/cleaners </a:t>
            </a:r>
          </a:p>
          <a:p>
            <a:pPr marL="514350" indent="-514350">
              <a:lnSpc>
                <a:spcPct val="150000"/>
              </a:lnSpc>
              <a:buFont typeface="Arial" panose="020B0604020202020204" pitchFamily="34" charset="0"/>
              <a:buChar char="•"/>
            </a:pPr>
            <a:r>
              <a:rPr lang="en-US" sz="2400" dirty="0">
                <a:solidFill>
                  <a:schemeClr val="bg1"/>
                </a:solidFill>
              </a:rPr>
              <a:t>Wear gloves </a:t>
            </a:r>
          </a:p>
          <a:p>
            <a:pPr marL="514350" indent="-514350">
              <a:lnSpc>
                <a:spcPct val="150000"/>
              </a:lnSpc>
              <a:buFont typeface="Arial" panose="020B0604020202020204" pitchFamily="34" charset="0"/>
              <a:buChar char="•"/>
            </a:pPr>
            <a:r>
              <a:rPr lang="en-US" sz="2400" dirty="0">
                <a:solidFill>
                  <a:schemeClr val="bg1"/>
                </a:solidFill>
              </a:rPr>
              <a:t> First aid for:</a:t>
            </a:r>
          </a:p>
          <a:p>
            <a:pPr marL="1200150" lvl="1" indent="-514350">
              <a:lnSpc>
                <a:spcPct val="150000"/>
              </a:lnSpc>
              <a:buFont typeface="Courier New" panose="02070309020205020404" pitchFamily="49" charset="0"/>
              <a:buChar char="o"/>
            </a:pPr>
            <a:r>
              <a:rPr lang="en-US" sz="2400" dirty="0">
                <a:solidFill>
                  <a:schemeClr val="bg1"/>
                </a:solidFill>
              </a:rPr>
              <a:t>Chemical splash in or near eyes</a:t>
            </a:r>
          </a:p>
          <a:p>
            <a:pPr marL="1200150" lvl="1" indent="-514350">
              <a:lnSpc>
                <a:spcPct val="150000"/>
              </a:lnSpc>
              <a:buFont typeface="Courier New" panose="02070309020205020404" pitchFamily="49" charset="0"/>
              <a:buChar char="o"/>
            </a:pPr>
            <a:r>
              <a:rPr lang="en-US" sz="2400" dirty="0">
                <a:solidFill>
                  <a:schemeClr val="bg1"/>
                </a:solidFill>
              </a:rPr>
              <a:t>Breathing problems, nauseous, vomiting </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8" fill="hold"/>
                                        <p:tgtEl>
                                          <p:spTgt spid="3"/>
                                        </p:tgtEl>
                                      </p:cBhvr>
                                    </p:cmd>
                                  </p:childTnLst>
                                </p:cTn>
                              </p:par>
                            </p:childTnLst>
                          </p:cTn>
                        </p:par>
                        <p:par>
                          <p:cTn id="7" fill="hold">
                            <p:stCondLst>
                              <p:cond delay="9008"/>
                            </p:stCondLst>
                            <p:childTnLst>
                              <p:par>
                                <p:cTn id="8" presetID="1" presetClass="mediacall" presetSubtype="0" fill="hold" nodeType="afterEffect">
                                  <p:stCondLst>
                                    <p:cond delay="0"/>
                                  </p:stCondLst>
                                  <p:childTnLst>
                                    <p:cmd type="call" cmd="playFrom(0.0)">
                                      <p:cBhvr>
                                        <p:cTn id="9" dur="31506" fill="hold"/>
                                        <p:tgtEl>
                                          <p:spTgt spid="4"/>
                                        </p:tgtEl>
                                      </p:cBhvr>
                                    </p:cmd>
                                  </p:childTnLst>
                                </p:cTn>
                              </p:par>
                            </p:childTnLst>
                          </p:cTn>
                        </p:par>
                        <p:par>
                          <p:cTn id="10" fill="hold">
                            <p:stCondLst>
                              <p:cond delay="40514"/>
                            </p:stCondLst>
                            <p:childTnLst>
                              <p:par>
                                <p:cTn id="11" presetID="1" presetClass="mediacall" presetSubtype="0" fill="hold" nodeType="afterEffect">
                                  <p:stCondLst>
                                    <p:cond delay="0"/>
                                  </p:stCondLst>
                                  <p:childTnLst>
                                    <p:cmd type="call" cmd="playFrom(0.0)">
                                      <p:cBhvr>
                                        <p:cTn id="12"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audio>
              <p:cMediaNode vol="80000" showWhenStopped="0">
                <p:cTn id="14" fill="hold" display="0">
                  <p:stCondLst>
                    <p:cond delay="indefinite"/>
                  </p:stCondLst>
                  <p:endCondLst>
                    <p:cond evt="onStopAudio" delay="0">
                      <p:tgtEl>
                        <p:sldTgt/>
                      </p:tgtEl>
                    </p:cond>
                  </p:endCondLst>
                </p:cTn>
                <p:tgtEl>
                  <p:spTgt spid="3"/>
                </p:tgtEl>
              </p:cMediaNode>
            </p:audio>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a:hlinkClick r:id="" action="ppaction://media"/>
            <a:extLst>
              <a:ext uri="{FF2B5EF4-FFF2-40B4-BE49-F238E27FC236}">
                <a16:creationId xmlns:a16="http://schemas.microsoft.com/office/drawing/2014/main" id="{022C5C82-F526-46C3-AA7F-2754A8D5EE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91600" y="4991100"/>
            <a:ext cx="304800" cy="304800"/>
          </a:xfrm>
          <a:prstGeom prst="rect">
            <a:avLst/>
          </a:prstGeom>
        </p:spPr>
      </p:pic>
      <p:pic>
        <p:nvPicPr>
          <p:cNvPr id="2" name="Light Notification3 (1)">
            <a:hlinkClick r:id="" action="ppaction://media"/>
            <a:extLst>
              <a:ext uri="{FF2B5EF4-FFF2-40B4-BE49-F238E27FC236}">
                <a16:creationId xmlns:a16="http://schemas.microsoft.com/office/drawing/2014/main" id="{6E5AFDC8-3084-4E11-A67A-3271A70E4EC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214504" y="3911411"/>
            <a:ext cx="304800" cy="304800"/>
          </a:xfrm>
          <a:prstGeom prst="rect">
            <a:avLst/>
          </a:prstGeom>
        </p:spPr>
      </p:pic>
      <p:pic>
        <p:nvPicPr>
          <p:cNvPr id="4" name="7.1">
            <a:hlinkClick r:id="" action="ppaction://media"/>
            <a:extLst>
              <a:ext uri="{FF2B5EF4-FFF2-40B4-BE49-F238E27FC236}">
                <a16:creationId xmlns:a16="http://schemas.microsoft.com/office/drawing/2014/main" id="{E281FD65-0997-49EC-BF4F-23AB95C87D0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986568" y="3790130"/>
            <a:ext cx="304800" cy="304800"/>
          </a:xfrm>
          <a:prstGeom prst="rect">
            <a:avLst/>
          </a:prstGeom>
        </p:spPr>
      </p:pic>
      <p:sp>
        <p:nvSpPr>
          <p:cNvPr id="8" name="Rectangle 7"/>
          <p:cNvSpPr/>
          <p:nvPr/>
        </p:nvSpPr>
        <p:spPr>
          <a:xfrm>
            <a:off x="0" y="2362200"/>
            <a:ext cx="103632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a:blip r:embed="rId10" cstate="screen">
            <a:extLst>
              <a:ext uri="{28A0092B-C50C-407E-A947-70E740481C1C}">
                <a14:useLocalDpi xmlns:a14="http://schemas.microsoft.com/office/drawing/2010/main"/>
              </a:ext>
            </a:extLst>
          </a:blip>
          <a:stretch>
            <a:fillRect/>
          </a:stretch>
        </p:blipFill>
        <p:spPr>
          <a:xfrm>
            <a:off x="10363200" y="2360970"/>
            <a:ext cx="7924800"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876300" y="2876252"/>
            <a:ext cx="8110268" cy="4455835"/>
          </a:xfrm>
          <a:prstGeom prst="rect">
            <a:avLst/>
          </a:prstGeom>
          <a:noFill/>
        </p:spPr>
        <p:txBody>
          <a:bodyPr wrap="square" rtlCol="0">
            <a:spAutoFit/>
          </a:bodyPr>
          <a:lstStyle/>
          <a:p>
            <a:pPr marL="514350" indent="-514350">
              <a:lnSpc>
                <a:spcPct val="150000"/>
              </a:lnSpc>
              <a:buFont typeface="+mj-lt"/>
              <a:buAutoNum type="arabicPeriod" startAt="4"/>
            </a:pPr>
            <a:r>
              <a:rPr lang="en-US" sz="2400" b="1" dirty="0">
                <a:solidFill>
                  <a:schemeClr val="bg1"/>
                </a:solidFill>
              </a:rPr>
              <a:t>Don’t touch</a:t>
            </a:r>
          </a:p>
          <a:p>
            <a:pPr marL="514350" indent="-514350">
              <a:lnSpc>
                <a:spcPct val="150000"/>
              </a:lnSpc>
              <a:buFont typeface="Arial" panose="020B0604020202020204" pitchFamily="34" charset="0"/>
              <a:buChar char="•"/>
            </a:pPr>
            <a:r>
              <a:rPr lang="en-US" sz="2400" dirty="0">
                <a:solidFill>
                  <a:schemeClr val="bg1"/>
                </a:solidFill>
              </a:rPr>
              <a:t>Wear PPE</a:t>
            </a:r>
          </a:p>
          <a:p>
            <a:pPr marL="514350" indent="-514350">
              <a:lnSpc>
                <a:spcPct val="150000"/>
              </a:lnSpc>
              <a:buFont typeface="Arial" panose="020B0604020202020204" pitchFamily="34" charset="0"/>
              <a:buChar char="•"/>
            </a:pPr>
            <a:r>
              <a:rPr lang="en-US" sz="2400" dirty="0">
                <a:solidFill>
                  <a:schemeClr val="bg1"/>
                </a:solidFill>
              </a:rPr>
              <a:t>Use mops, dustpan/brush, tongs </a:t>
            </a:r>
          </a:p>
          <a:p>
            <a:pPr marL="514350" indent="-514350">
              <a:lnSpc>
                <a:spcPct val="150000"/>
              </a:lnSpc>
              <a:buFont typeface="Arial" panose="020B0604020202020204" pitchFamily="34" charset="0"/>
              <a:buChar char="•"/>
            </a:pPr>
            <a:r>
              <a:rPr lang="en-US" sz="2400" dirty="0">
                <a:solidFill>
                  <a:schemeClr val="bg1"/>
                </a:solidFill>
              </a:rPr>
              <a:t>Clean equipment </a:t>
            </a:r>
          </a:p>
          <a:p>
            <a:pPr marL="514350" indent="-514350">
              <a:lnSpc>
                <a:spcPct val="150000"/>
              </a:lnSpc>
              <a:buFont typeface="Arial" panose="020B0604020202020204" pitchFamily="34" charset="0"/>
              <a:buChar char="•"/>
            </a:pPr>
            <a:r>
              <a:rPr lang="en-US" sz="2400" dirty="0">
                <a:solidFill>
                  <a:schemeClr val="bg1"/>
                </a:solidFill>
              </a:rPr>
              <a:t>Label substance and location of contamination </a:t>
            </a:r>
          </a:p>
          <a:p>
            <a:pPr marL="514350" indent="-514350">
              <a:lnSpc>
                <a:spcPct val="150000"/>
              </a:lnSpc>
              <a:buFont typeface="Arial" panose="020B0604020202020204" pitchFamily="34" charset="0"/>
              <a:buChar char="•"/>
            </a:pPr>
            <a:r>
              <a:rPr lang="en-US" sz="2400" dirty="0">
                <a:solidFill>
                  <a:schemeClr val="bg1"/>
                </a:solidFill>
              </a:rPr>
              <a:t>Remove obvious contaminants before disinfection grossly contaminated equipment </a:t>
            </a:r>
          </a:p>
          <a:p>
            <a:pPr marL="514350" indent="-514350">
              <a:lnSpc>
                <a:spcPct val="150000"/>
              </a:lnSpc>
              <a:buFont typeface="Arial" panose="020B0604020202020204" pitchFamily="34" charset="0"/>
              <a:buChar char="•"/>
            </a:pPr>
            <a:r>
              <a:rPr lang="en-US" sz="2400" dirty="0">
                <a:solidFill>
                  <a:schemeClr val="bg1"/>
                </a:solidFill>
              </a:rPr>
              <a:t>Discard any protective covers after use</a:t>
            </a:r>
          </a:p>
        </p:txBody>
      </p:sp>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3" fill="hold"/>
                                        <p:tgtEl>
                                          <p:spTgt spid="3"/>
                                        </p:tgtEl>
                                      </p:cBhvr>
                                    </p:cmd>
                                  </p:childTnLst>
                                </p:cTn>
                              </p:par>
                            </p:childTnLst>
                          </p:cTn>
                        </p:par>
                        <p:par>
                          <p:cTn id="7" fill="hold">
                            <p:stCondLst>
                              <p:cond delay="16113"/>
                            </p:stCondLst>
                            <p:childTnLst>
                              <p:par>
                                <p:cTn id="8" presetID="1" presetClass="mediacall" presetSubtype="0" fill="hold" nodeType="afterEffect">
                                  <p:stCondLst>
                                    <p:cond delay="0"/>
                                  </p:stCondLst>
                                  <p:childTnLst>
                                    <p:cmd type="call" cmd="playFrom(0.0)">
                                      <p:cBhvr>
                                        <p:cTn id="9" dur="18404" fill="hold"/>
                                        <p:tgtEl>
                                          <p:spTgt spid="4"/>
                                        </p:tgtEl>
                                      </p:cBhvr>
                                    </p:cmd>
                                  </p:childTnLst>
                                </p:cTn>
                              </p:par>
                            </p:childTnLst>
                          </p:cTn>
                        </p:par>
                        <p:par>
                          <p:cTn id="10" fill="hold">
                            <p:stCondLst>
                              <p:cond delay="34517"/>
                            </p:stCondLst>
                            <p:childTnLst>
                              <p:par>
                                <p:cTn id="11" presetID="1" presetClass="mediacall" presetSubtype="0" fill="hold" nodeType="afterEffect">
                                  <p:stCondLst>
                                    <p:cond delay="0"/>
                                  </p:stCondLst>
                                  <p:childTnLst>
                                    <p:cmd type="call" cmd="playFrom(0.0)">
                                      <p:cBhvr>
                                        <p:cTn id="12"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audio>
              <p:cMediaNode vol="80000" showWhenStopped="0">
                <p:cTn id="14" fill="hold" display="0">
                  <p:stCondLst>
                    <p:cond delay="indefinite"/>
                  </p:stCondLst>
                  <p:endCondLst>
                    <p:cond evt="onStopAudio" delay="0">
                      <p:tgtEl>
                        <p:sldTgt/>
                      </p:tgtEl>
                    </p:cond>
                  </p:endCondLst>
                </p:cTn>
                <p:tgtEl>
                  <p:spTgt spid="3"/>
                </p:tgtEl>
              </p:cMediaNode>
            </p:audio>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 Notification3 (1)">
            <a:hlinkClick r:id="" action="ppaction://media"/>
            <a:extLst>
              <a:ext uri="{FF2B5EF4-FFF2-40B4-BE49-F238E27FC236}">
                <a16:creationId xmlns:a16="http://schemas.microsoft.com/office/drawing/2014/main" id="{8A30AF4D-F1AA-48D2-8315-00D5D15AF6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96540" y="4209691"/>
            <a:ext cx="304800" cy="304800"/>
          </a:xfrm>
          <a:prstGeom prst="rect">
            <a:avLst/>
          </a:prstGeom>
        </p:spPr>
      </p:pic>
      <p:pic>
        <p:nvPicPr>
          <p:cNvPr id="3" name="8">
            <a:hlinkClick r:id="" action="ppaction://media"/>
            <a:extLst>
              <a:ext uri="{FF2B5EF4-FFF2-40B4-BE49-F238E27FC236}">
                <a16:creationId xmlns:a16="http://schemas.microsoft.com/office/drawing/2014/main" id="{95071CA2-9E8C-446E-88A5-19C60786649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582985" y="4209691"/>
            <a:ext cx="304800" cy="304800"/>
          </a:xfrm>
          <a:prstGeom prst="rect">
            <a:avLst/>
          </a:prstGeom>
        </p:spPr>
      </p:pic>
      <p:pic>
        <p:nvPicPr>
          <p:cNvPr id="4" name="8.1">
            <a:hlinkClick r:id="" action="ppaction://media"/>
            <a:extLst>
              <a:ext uri="{FF2B5EF4-FFF2-40B4-BE49-F238E27FC236}">
                <a16:creationId xmlns:a16="http://schemas.microsoft.com/office/drawing/2014/main" id="{D14F779C-4FBF-419A-A0D0-09490E2E9956}"/>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943600" y="4229100"/>
            <a:ext cx="304800" cy="3048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382000" y="2400300"/>
            <a:ext cx="9906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10">
            <a:extLst>
              <a:ext uri="{28A0092B-C50C-407E-A947-70E740481C1C}">
                <a14:useLocalDpi xmlns:a14="http://schemas.microsoft.com/office/drawing/2010/main"/>
              </a:ext>
            </a:extLst>
          </a:blip>
          <a:stretch>
            <a:fillRect/>
          </a:stretch>
        </p:blipFill>
        <p:spPr>
          <a:xfrm>
            <a:off x="0" y="2426335"/>
            <a:ext cx="8382000" cy="5434330"/>
          </a:xfrm>
        </p:spPr>
      </p:pic>
      <p:sp>
        <p:nvSpPr>
          <p:cNvPr id="7" name="TextBox 6">
            <a:extLst>
              <a:ext uri="{FF2B5EF4-FFF2-40B4-BE49-F238E27FC236}">
                <a16:creationId xmlns:a16="http://schemas.microsoft.com/office/drawing/2014/main" id="{1867828F-492D-4BF1-8A4E-822DF2FD5B9B}"/>
              </a:ext>
            </a:extLst>
          </p:cNvPr>
          <p:cNvSpPr txBox="1"/>
          <p:nvPr/>
        </p:nvSpPr>
        <p:spPr>
          <a:xfrm>
            <a:off x="9144000" y="2638583"/>
            <a:ext cx="7696200" cy="5009833"/>
          </a:xfrm>
          <a:prstGeom prst="rect">
            <a:avLst/>
          </a:prstGeom>
          <a:noFill/>
        </p:spPr>
        <p:txBody>
          <a:bodyPr wrap="square" rtlCol="0">
            <a:spAutoFit/>
          </a:bodyPr>
          <a:lstStyle/>
          <a:p>
            <a:pPr>
              <a:lnSpc>
                <a:spcPct val="150000"/>
              </a:lnSpc>
            </a:pPr>
            <a:r>
              <a:rPr lang="en-US" sz="2400" b="1" dirty="0">
                <a:solidFill>
                  <a:schemeClr val="bg1"/>
                </a:solidFill>
              </a:rPr>
              <a:t>4. Don’t Touch </a:t>
            </a:r>
            <a:r>
              <a:rPr lang="en-US" sz="2400" dirty="0">
                <a:solidFill>
                  <a:schemeClr val="bg1"/>
                </a:solidFill>
              </a:rPr>
              <a:t>cont.…</a:t>
            </a:r>
          </a:p>
          <a:p>
            <a:pPr marL="514350" indent="-514350">
              <a:lnSpc>
                <a:spcPct val="150000"/>
              </a:lnSpc>
              <a:buFont typeface="Arial" panose="020B0604020202020204" pitchFamily="34" charset="0"/>
              <a:buChar char="•"/>
            </a:pPr>
            <a:r>
              <a:rPr lang="en-US" sz="2400" dirty="0">
                <a:solidFill>
                  <a:schemeClr val="bg1"/>
                </a:solidFill>
              </a:rPr>
              <a:t>Check and clean reusable containers on a schedule – decontaminate immediately </a:t>
            </a:r>
          </a:p>
          <a:p>
            <a:pPr marL="514350" indent="-514350">
              <a:lnSpc>
                <a:spcPct val="150000"/>
              </a:lnSpc>
              <a:buFont typeface="Arial" panose="020B0604020202020204" pitchFamily="34" charset="0"/>
              <a:buChar char="•"/>
            </a:pPr>
            <a:r>
              <a:rPr lang="en-US" sz="2400" dirty="0">
                <a:solidFill>
                  <a:schemeClr val="bg1"/>
                </a:solidFill>
              </a:rPr>
              <a:t>Never pick up broken glass with bare hands</a:t>
            </a:r>
          </a:p>
          <a:p>
            <a:pPr>
              <a:lnSpc>
                <a:spcPct val="150000"/>
              </a:lnSpc>
            </a:pPr>
            <a:endParaRPr lang="en-US" sz="2400" dirty="0">
              <a:solidFill>
                <a:schemeClr val="bg1"/>
              </a:solidFill>
            </a:endParaRPr>
          </a:p>
          <a:p>
            <a:pPr marL="514350" indent="-514350">
              <a:lnSpc>
                <a:spcPct val="150000"/>
              </a:lnSpc>
              <a:buFont typeface="+mj-lt"/>
              <a:buAutoNum type="arabicPeriod" startAt="5"/>
            </a:pPr>
            <a:r>
              <a:rPr lang="en-US" sz="2400" b="1" dirty="0">
                <a:solidFill>
                  <a:schemeClr val="bg1"/>
                </a:solidFill>
              </a:rPr>
              <a:t>Use the laundry</a:t>
            </a:r>
          </a:p>
          <a:p>
            <a:pPr marL="514350" indent="-514350">
              <a:lnSpc>
                <a:spcPct val="150000"/>
              </a:lnSpc>
              <a:buFont typeface="Arial" panose="020B0604020202020204" pitchFamily="34" charset="0"/>
              <a:buChar char="•"/>
            </a:pPr>
            <a:r>
              <a:rPr lang="en-US" sz="2400" dirty="0">
                <a:solidFill>
                  <a:schemeClr val="bg1"/>
                </a:solidFill>
              </a:rPr>
              <a:t>Bag all laundry and never rinse it in care setting</a:t>
            </a:r>
          </a:p>
          <a:p>
            <a:pPr marL="514350" indent="-514350">
              <a:lnSpc>
                <a:spcPct val="150000"/>
              </a:lnSpc>
              <a:buFont typeface="Arial" panose="020B0604020202020204" pitchFamily="34" charset="0"/>
              <a:buChar char="•"/>
            </a:pPr>
            <a:r>
              <a:rPr lang="en-US" sz="2400" dirty="0">
                <a:solidFill>
                  <a:schemeClr val="bg1"/>
                </a:solidFill>
              </a:rPr>
              <a:t>Bagged laundry only in care environment</a:t>
            </a:r>
          </a:p>
          <a:p>
            <a:pPr marL="514350" indent="-514350">
              <a:lnSpc>
                <a:spcPct val="150000"/>
              </a:lnSpc>
              <a:buFont typeface="Arial" panose="020B0604020202020204" pitchFamily="34" charset="0"/>
              <a:buChar char="•"/>
            </a:pPr>
            <a:r>
              <a:rPr lang="en-US" sz="2400" dirty="0">
                <a:solidFill>
                  <a:schemeClr val="bg1"/>
                </a:solidFill>
              </a:rPr>
              <a:t>Use melt away bags with marked outer bags</a:t>
            </a:r>
          </a:p>
        </p:txBody>
      </p:sp>
    </p:spTree>
    <p:extLst>
      <p:ext uri="{BB962C8B-B14F-4D97-AF65-F5344CB8AC3E}">
        <p14:creationId xmlns:p14="http://schemas.microsoft.com/office/powerpoint/2010/main" val="49859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21" fill="hold"/>
                                        <p:tgtEl>
                                          <p:spTgt spid="3"/>
                                        </p:tgtEl>
                                      </p:cBhvr>
                                    </p:cmd>
                                  </p:childTnLst>
                                </p:cTn>
                              </p:par>
                            </p:childTnLst>
                          </p:cTn>
                        </p:par>
                        <p:par>
                          <p:cTn id="7" fill="hold">
                            <p:stCondLst>
                              <p:cond delay="26321"/>
                            </p:stCondLst>
                            <p:childTnLst>
                              <p:par>
                                <p:cTn id="8" presetID="1" presetClass="mediacall" presetSubtype="0" fill="hold" nodeType="afterEffect">
                                  <p:stCondLst>
                                    <p:cond delay="0"/>
                                  </p:stCondLst>
                                  <p:childTnLst>
                                    <p:cmd type="call" cmd="playFrom(0.0)">
                                      <p:cBhvr>
                                        <p:cTn id="9" dur="5015" fill="hold"/>
                                        <p:tgtEl>
                                          <p:spTgt spid="4"/>
                                        </p:tgtEl>
                                      </p:cBhvr>
                                    </p:cmd>
                                  </p:childTnLst>
                                </p:cTn>
                              </p:par>
                            </p:childTnLst>
                          </p:cTn>
                        </p:par>
                        <p:par>
                          <p:cTn id="10" fill="hold">
                            <p:stCondLst>
                              <p:cond delay="31336"/>
                            </p:stCondLst>
                            <p:childTnLst>
                              <p:par>
                                <p:cTn id="11" presetID="1" presetClass="mediacall" presetSubtype="0" fill="hold" nodeType="afterEffect">
                                  <p:stCondLst>
                                    <p:cond delay="0"/>
                                  </p:stCondLst>
                                  <p:childTnLst>
                                    <p:cmd type="call" cmd="playFrom(0.0)">
                                      <p:cBhvr>
                                        <p:cTn id="12"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audio>
              <p:cMediaNode vol="80000" showWhenStopped="0">
                <p:cTn id="14" fill="hold" display="0">
                  <p:stCondLst>
                    <p:cond delay="indefinite"/>
                  </p:stCondLst>
                  <p:endCondLst>
                    <p:cond evt="onStopAudio" delay="0">
                      <p:tgtEl>
                        <p:sldTgt/>
                      </p:tgtEl>
                    </p:cond>
                  </p:endCondLst>
                </p:cTn>
                <p:tgtEl>
                  <p:spTgt spid="3"/>
                </p:tgtEl>
              </p:cMediaNode>
            </p:audio>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 Notification3 (1)">
            <a:hlinkClick r:id="" action="ppaction://media"/>
            <a:extLst>
              <a:ext uri="{FF2B5EF4-FFF2-40B4-BE49-F238E27FC236}">
                <a16:creationId xmlns:a16="http://schemas.microsoft.com/office/drawing/2014/main" id="{1CE55B56-D71F-4CCE-B6A7-7862BAA527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96800" y="4021707"/>
            <a:ext cx="304800" cy="304800"/>
          </a:xfrm>
          <a:prstGeom prst="rect">
            <a:avLst/>
          </a:prstGeom>
        </p:spPr>
      </p:pic>
      <p:pic>
        <p:nvPicPr>
          <p:cNvPr id="3" name="9">
            <a:hlinkClick r:id="" action="ppaction://media"/>
            <a:extLst>
              <a:ext uri="{FF2B5EF4-FFF2-40B4-BE49-F238E27FC236}">
                <a16:creationId xmlns:a16="http://schemas.microsoft.com/office/drawing/2014/main" id="{575DDB5C-B8FF-4FC7-995A-86D0F98AEB6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106400" y="4152900"/>
            <a:ext cx="304800" cy="304800"/>
          </a:xfrm>
          <a:prstGeom prst="rect">
            <a:avLst/>
          </a:prstGeom>
        </p:spPr>
      </p:pic>
      <p:pic>
        <p:nvPicPr>
          <p:cNvPr id="4" name="9.1">
            <a:hlinkClick r:id="" action="ppaction://media"/>
            <a:extLst>
              <a:ext uri="{FF2B5EF4-FFF2-40B4-BE49-F238E27FC236}">
                <a16:creationId xmlns:a16="http://schemas.microsoft.com/office/drawing/2014/main" id="{0930429D-F0B4-4C29-84B1-0D0959F408A7}"/>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938294" y="4021707"/>
            <a:ext cx="304800" cy="304800"/>
          </a:xfrm>
          <a:prstGeom prst="rect">
            <a:avLst/>
          </a:prstGeom>
        </p:spPr>
      </p:pic>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a:blip r:embed="rId10">
            <a:extLst>
              <a:ext uri="{28A0092B-C50C-407E-A947-70E740481C1C}">
                <a14:useLocalDpi xmlns:a14="http://schemas.microsoft.com/office/drawing/2010/main"/>
              </a:ext>
            </a:extLst>
          </a:blip>
          <a:stretch>
            <a:fillRect/>
          </a:stretch>
        </p:blipFill>
        <p:spPr>
          <a:xfrm>
            <a:off x="9677399" y="2362200"/>
            <a:ext cx="8610601"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1052944" y="3154481"/>
            <a:ext cx="8038970" cy="3901837"/>
          </a:xfrm>
          <a:prstGeom prst="rect">
            <a:avLst/>
          </a:prstGeom>
          <a:noFill/>
        </p:spPr>
        <p:txBody>
          <a:bodyPr wrap="square" rtlCol="0">
            <a:spAutoFit/>
          </a:bodyPr>
          <a:lstStyle/>
          <a:p>
            <a:pPr marL="514350" lvl="0" indent="-514350">
              <a:lnSpc>
                <a:spcPct val="150000"/>
              </a:lnSpc>
              <a:buFont typeface="+mj-lt"/>
              <a:buAutoNum type="arabicPeriod" startAt="6"/>
            </a:pPr>
            <a:r>
              <a:rPr lang="en-US" sz="2400" b="1" dirty="0">
                <a:solidFill>
                  <a:schemeClr val="bg1"/>
                </a:solidFill>
              </a:rPr>
              <a:t>Be sharp</a:t>
            </a:r>
          </a:p>
          <a:p>
            <a:pPr marL="514350" lvl="0" indent="-514350">
              <a:lnSpc>
                <a:spcPct val="150000"/>
              </a:lnSpc>
              <a:buFont typeface="Arial" panose="020B0604020202020204" pitchFamily="34" charset="0"/>
              <a:buChar char="•"/>
            </a:pPr>
            <a:r>
              <a:rPr lang="en-US" sz="2400" dirty="0">
                <a:solidFill>
                  <a:schemeClr val="bg1"/>
                </a:solidFill>
              </a:rPr>
              <a:t>Check and remove discarded sharps before sending to laundry</a:t>
            </a:r>
          </a:p>
          <a:p>
            <a:pPr marL="514350" lvl="0" indent="-514350">
              <a:lnSpc>
                <a:spcPct val="150000"/>
              </a:lnSpc>
              <a:buFont typeface="Arial" panose="020B0604020202020204" pitchFamily="34" charset="0"/>
              <a:buChar char="•"/>
            </a:pPr>
            <a:r>
              <a:rPr lang="en-US" sz="2400" dirty="0">
                <a:solidFill>
                  <a:schemeClr val="bg1"/>
                </a:solidFill>
              </a:rPr>
              <a:t>Only dispose of sharps if you have received training</a:t>
            </a:r>
          </a:p>
          <a:p>
            <a:pPr marL="514350" lvl="0" indent="-514350">
              <a:lnSpc>
                <a:spcPct val="150000"/>
              </a:lnSpc>
              <a:buFont typeface="Arial" panose="020B0604020202020204" pitchFamily="34" charset="0"/>
              <a:buChar char="•"/>
            </a:pPr>
            <a:r>
              <a:rPr lang="en-US" sz="2400" dirty="0">
                <a:solidFill>
                  <a:schemeClr val="bg1"/>
                </a:solidFill>
              </a:rPr>
              <a:t>Dispose of sharps in correct containers</a:t>
            </a:r>
          </a:p>
          <a:p>
            <a:pPr marL="514350" lvl="0" indent="-514350">
              <a:lnSpc>
                <a:spcPct val="150000"/>
              </a:lnSpc>
              <a:buFont typeface="Arial" panose="020B0604020202020204" pitchFamily="34" charset="0"/>
              <a:buChar char="•"/>
            </a:pPr>
            <a:r>
              <a:rPr lang="en-US" sz="2400" dirty="0">
                <a:solidFill>
                  <a:schemeClr val="bg1"/>
                </a:solidFill>
              </a:rPr>
              <a:t>Report improperly discarded sharps </a:t>
            </a:r>
          </a:p>
          <a:p>
            <a:pPr marL="514350" lvl="0" indent="-514350">
              <a:lnSpc>
                <a:spcPct val="150000"/>
              </a:lnSpc>
              <a:buFont typeface="Arial" panose="020B0604020202020204" pitchFamily="34" charset="0"/>
              <a:buChar char="•"/>
            </a:pPr>
            <a:r>
              <a:rPr lang="en-US" sz="2400" dirty="0">
                <a:solidFill>
                  <a:schemeClr val="bg1"/>
                </a:solidFill>
              </a:rPr>
              <a:t>Complete injury report if punctured/grazed by a sharp</a:t>
            </a:r>
          </a:p>
        </p:txBody>
      </p:sp>
    </p:spTree>
    <p:extLst>
      <p:ext uri="{BB962C8B-B14F-4D97-AF65-F5344CB8AC3E}">
        <p14:creationId xmlns:p14="http://schemas.microsoft.com/office/powerpoint/2010/main" val="335878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6" fill="hold"/>
                                        <p:tgtEl>
                                          <p:spTgt spid="3"/>
                                        </p:tgtEl>
                                      </p:cBhvr>
                                    </p:cmd>
                                  </p:childTnLst>
                                </p:cTn>
                              </p:par>
                            </p:childTnLst>
                          </p:cTn>
                        </p:par>
                        <p:par>
                          <p:cTn id="7" fill="hold">
                            <p:stCondLst>
                              <p:cond delay="18806"/>
                            </p:stCondLst>
                            <p:childTnLst>
                              <p:par>
                                <p:cTn id="8" presetID="1" presetClass="mediacall" presetSubtype="0" fill="hold" nodeType="afterEffect">
                                  <p:stCondLst>
                                    <p:cond delay="0"/>
                                  </p:stCondLst>
                                  <p:childTnLst>
                                    <p:cmd type="call" cmd="playFrom(0.0)">
                                      <p:cBhvr>
                                        <p:cTn id="9" dur="25609" fill="hold"/>
                                        <p:tgtEl>
                                          <p:spTgt spid="4"/>
                                        </p:tgtEl>
                                      </p:cBhvr>
                                    </p:cmd>
                                  </p:childTnLst>
                                </p:cTn>
                              </p:par>
                            </p:childTnLst>
                          </p:cTn>
                        </p:par>
                        <p:par>
                          <p:cTn id="10" fill="hold">
                            <p:stCondLst>
                              <p:cond delay="44415"/>
                            </p:stCondLst>
                            <p:childTnLst>
                              <p:par>
                                <p:cTn id="11" presetID="1" presetClass="mediacall" presetSubtype="0" fill="hold" nodeType="afterEffect">
                                  <p:stCondLst>
                                    <p:cond delay="0"/>
                                  </p:stCondLst>
                                  <p:childTnLst>
                                    <p:cmd type="call" cmd="playFrom(0.0)">
                                      <p:cBhvr>
                                        <p:cTn id="12" dur="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audio>
              <p:cMediaNode vol="80000" showWhenStopped="0">
                <p:cTn id="14" fill="hold" display="0">
                  <p:stCondLst>
                    <p:cond delay="indefinite"/>
                  </p:stCondLst>
                  <p:endCondLst>
                    <p:cond evt="onStopAudio" delay="0">
                      <p:tgtEl>
                        <p:sldTgt/>
                      </p:tgtEl>
                    </p:cond>
                  </p:endCondLst>
                </p:cTn>
                <p:tgtEl>
                  <p:spTgt spid="3"/>
                </p:tgtEl>
              </p:cMediaNode>
            </p:audio>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PT Template 2018 (1)" id="{2EB14F15-3C90-45D9-A750-9E44447A4627}" vid="{C16DFE47-07F1-4033-8C30-8F2AF5F5D883}"/>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PT Template 2018 (1)" id="{2EB14F15-3C90-45D9-A750-9E44447A4627}" vid="{A9B42884-56FA-47D3-A61A-CC15498FE58B}"/>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PT Template 2018 (1)" id="{2EB14F15-3C90-45D9-A750-9E44447A4627}" vid="{BC36ADC7-480A-4133-923F-5223D850F9EB}"/>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PT Template 2018 (1)" id="{2EB14F15-3C90-45D9-A750-9E44447A4627}" vid="{ADE37E48-4BB7-466B-B18C-62765E4C47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9349</TotalTime>
  <Words>1287</Words>
  <Application>Microsoft Office PowerPoint</Application>
  <PresentationFormat>Custom</PresentationFormat>
  <Paragraphs>149</Paragraphs>
  <Slides>10</Slides>
  <Notes>10</Notes>
  <HiddenSlides>0</HiddenSlides>
  <MMClips>25</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Arial</vt:lpstr>
      <vt:lpstr>Calibri</vt:lpstr>
      <vt:lpstr>Courier New</vt:lpstr>
      <vt:lpstr>Lato Semibold</vt:lpstr>
      <vt:lpstr>Roboto</vt:lpstr>
      <vt:lpstr>Roboto Condensed</vt:lpstr>
      <vt:lpstr>GENARAL LAYOUTS</vt:lpstr>
      <vt:lpstr>TEAM SLIDES</vt:lpstr>
      <vt:lpstr>SLIDES WITH IMAGES</vt:lpstr>
      <vt:lpstr>PORTFOLIO</vt:lpstr>
      <vt:lpstr>PowerPoint Presentation</vt:lpstr>
      <vt:lpstr>Healthcare - Keeping Housekeeping Staff Safe </vt:lpstr>
      <vt:lpstr>PowerPoint Presentation</vt:lpstr>
      <vt:lpstr>What’s the Danger?</vt:lpstr>
      <vt:lpstr>How to Protect Yourself</vt:lpstr>
      <vt:lpstr>How to Protect Yourself</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Natae Bugg</cp:lastModifiedBy>
  <cp:revision>1004</cp:revision>
  <dcterms:created xsi:type="dcterms:W3CDTF">2015-01-20T11:47:48Z</dcterms:created>
  <dcterms:modified xsi:type="dcterms:W3CDTF">2018-08-10T17:13:46Z</dcterms:modified>
</cp:coreProperties>
</file>