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14" r:id="rId8"/>
    <p:sldId id="619" r:id="rId9"/>
    <p:sldId id="616" r:id="rId10"/>
    <p:sldId id="618" r:id="rId11"/>
    <p:sldId id="623"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4E2F94E-432A-4759-A64B-308AC8409121}">
          <p14:sldIdLst>
            <p14:sldId id="269"/>
            <p14:sldId id="606"/>
          </p14:sldIdLst>
        </p14:section>
        <p14:section name="The Issue" id="{39BA618F-7E62-4004-9AC8-CA1CD4BB4D81}">
          <p14:sldIdLst>
            <p14:sldId id="613"/>
            <p14:sldId id="614"/>
          </p14:sldIdLst>
        </p14:section>
        <p14:section name="Prevention" id="{28B6569E-21AB-4102-BA81-4F3E79118824}">
          <p14:sldIdLst>
            <p14:sldId id="619"/>
            <p14:sldId id="616"/>
            <p14:sldId id="618"/>
            <p14:sldId id="623"/>
          </p14:sldIdLst>
        </p14:section>
        <p14:section name="Takeaway" id="{93DBE0DC-0861-4C15-BB42-423A757C9798}">
          <p14:sldIdLst>
            <p14:sldId id="622"/>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AD688-A925-447F-AABE-3B79307DA9BE}" v="54" dt="2018-08-15T21:27:21.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59" autoAdjust="0"/>
    <p:restoredTop sz="56544" autoAdjust="0"/>
  </p:normalViewPr>
  <p:slideViewPr>
    <p:cSldViewPr>
      <p:cViewPr varScale="1">
        <p:scale>
          <a:sx n="20" d="100"/>
          <a:sy n="20" d="100"/>
        </p:scale>
        <p:origin x="1446" y="36"/>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04.09.2018</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dirty="0">
                <a:solidFill>
                  <a:schemeClr val="tx1"/>
                </a:solidFill>
                <a:effectLst/>
                <a:latin typeface="+mn-lt"/>
                <a:ea typeface="+mn-ea"/>
                <a:cs typeface="+mn-cs"/>
              </a:rPr>
              <a:t>Parking Lot Security </a:t>
            </a:r>
            <a:br>
              <a:rPr lang="en-CA" dirty="0"/>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When going to or leaving from a parking lot, garage, or other parking area how often do you check over your shoulder to see who is behind or near you? Pay attention to your surroundings – really pay attention instead of walking and looking at your phone or daydreaming? Look in and around your vehicle for anything suspicious or out of the ordinary?</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Parking areas are danger zones. You are vulnerable to theft, assault, and other violence when you travel from a workplace or shopping area to the relative safety of your vehicle. This is particularly true at night and off-shift hours when there are few, if any, people around.</a:t>
            </a:r>
            <a:endParaRPr lang="en-US" dirty="0"/>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pPr>
              <a:lnSpc>
                <a:spcPct val="150000"/>
              </a:lnSpc>
            </a:pPr>
            <a:r>
              <a:rPr lang="en-US" sz="1200" u="none" dirty="0">
                <a:solidFill>
                  <a:schemeClr val="bg1"/>
                </a:solidFill>
                <a:highlight>
                  <a:srgbClr val="808080"/>
                </a:highlight>
              </a:rPr>
              <a:t>Here are 14 safe parking strategies you can follow. </a:t>
            </a:r>
          </a:p>
          <a:p>
            <a:pPr marL="228600" indent="-228600">
              <a:lnSpc>
                <a:spcPct val="150000"/>
              </a:lnSpc>
              <a:buFont typeface="+mj-lt"/>
              <a:buAutoNum type="arabicPeriod"/>
            </a:pPr>
            <a:r>
              <a:rPr lang="en-US" sz="1200" dirty="0">
                <a:solidFill>
                  <a:schemeClr val="bg1"/>
                </a:solidFill>
                <a:highlight>
                  <a:srgbClr val="808080"/>
                </a:highlight>
              </a:rPr>
              <a:t>Park in well-lit areas and avoid parking next to vans or thick shrubbery. Don’t walk near vans either. Within seconds the doors could slide open, someone could grab you, close the doors and take off. </a:t>
            </a:r>
          </a:p>
          <a:p>
            <a:pPr marL="228600" indent="-228600">
              <a:lnSpc>
                <a:spcPct val="150000"/>
              </a:lnSpc>
              <a:buFont typeface="+mj-lt"/>
              <a:buAutoNum type="arabicPeriod"/>
            </a:pPr>
            <a:r>
              <a:rPr lang="en-US" sz="1200" dirty="0">
                <a:solidFill>
                  <a:schemeClr val="bg1"/>
                </a:solidFill>
                <a:highlight>
                  <a:srgbClr val="808080"/>
                </a:highlight>
              </a:rPr>
              <a:t>Park near building entrances, rather than in isolated areas of the parking lot or parking garage. Try to choose a parking space that is visible from the building lobby or from the street.</a:t>
            </a:r>
          </a:p>
          <a:p>
            <a:pPr marL="228600" indent="-228600">
              <a:lnSpc>
                <a:spcPct val="150000"/>
              </a:lnSpc>
              <a:buFont typeface="+mj-lt"/>
              <a:buAutoNum type="arabicPeriod"/>
            </a:pPr>
            <a:r>
              <a:rPr lang="en-US" sz="1200" dirty="0">
                <a:solidFill>
                  <a:schemeClr val="bg1"/>
                </a:solidFill>
                <a:highlight>
                  <a:srgbClr val="808080"/>
                </a:highlight>
              </a:rPr>
              <a:t>Use parking escort services OR travel to and from your vehicle with co-workers.</a:t>
            </a:r>
          </a:p>
          <a:p>
            <a:pPr marL="228600" indent="-228600">
              <a:buFont typeface="+mj-lt"/>
              <a:buAutoNum type="arabicPeriod"/>
            </a:pPr>
            <a:endParaRPr lang="en-CA" b="1" dirty="0"/>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buFont typeface="+mj-lt"/>
              <a:buAutoNum type="arabicPeriod" startAt="4"/>
            </a:pPr>
            <a:r>
              <a:rPr lang="en-US" sz="1200" dirty="0">
                <a:solidFill>
                  <a:schemeClr val="bg1"/>
                </a:solidFill>
              </a:rPr>
              <a:t>Find your vehicle key before going to the parking area, so you’re not searching for them when at your vehicle. The key can be used as a weapon if you are threatened. </a:t>
            </a:r>
          </a:p>
          <a:p>
            <a:pPr marL="228600" indent="-228600">
              <a:lnSpc>
                <a:spcPct val="150000"/>
              </a:lnSpc>
              <a:buFont typeface="+mj-lt"/>
              <a:buAutoNum type="arabicPeriod" startAt="4"/>
            </a:pPr>
            <a:r>
              <a:rPr lang="en-US" sz="1200" dirty="0">
                <a:solidFill>
                  <a:schemeClr val="bg1"/>
                </a:solidFill>
              </a:rPr>
              <a:t>To discourage thieves, carry your wallet in an inside pocket. Hold your purse or briefcase securely but be prepared to use it as a weapon or let it go rather than risk injury by defending it.</a:t>
            </a:r>
          </a:p>
          <a:p>
            <a:pPr marL="228600" indent="-228600">
              <a:lnSpc>
                <a:spcPct val="150000"/>
              </a:lnSpc>
              <a:buFont typeface="+mj-lt"/>
              <a:buAutoNum type="arabicPeriod" startAt="4"/>
            </a:pPr>
            <a:r>
              <a:rPr lang="en-US" sz="1200" dirty="0">
                <a:solidFill>
                  <a:schemeClr val="bg1"/>
                </a:solidFill>
              </a:rPr>
              <a:t>Look around before you head for your car, watch for loiterers and observe other vehicles, particularly vehicles with someone in them. Stay clear of vehicles with darkly-tinted window which could conceal occupants.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buFont typeface="+mj-lt"/>
              <a:buAutoNum type="arabicPeriod" startAt="7"/>
            </a:pPr>
            <a:r>
              <a:rPr lang="en-US" sz="1200" dirty="0">
                <a:solidFill>
                  <a:schemeClr val="bg1"/>
                </a:solidFill>
                <a:highlight>
                  <a:srgbClr val="808080"/>
                </a:highlight>
              </a:rPr>
              <a:t>As you approach your automobile, look under and beside it for people hiding. Check in the back seat also.</a:t>
            </a:r>
          </a:p>
          <a:p>
            <a:pPr marL="228600" indent="-228600">
              <a:lnSpc>
                <a:spcPct val="150000"/>
              </a:lnSpc>
              <a:buFont typeface="+mj-lt"/>
              <a:buAutoNum type="arabicPeriod" startAt="7"/>
            </a:pPr>
            <a:r>
              <a:rPr lang="en-US" sz="1200" dirty="0">
                <a:solidFill>
                  <a:schemeClr val="bg1"/>
                </a:solidFill>
                <a:highlight>
                  <a:srgbClr val="808080"/>
                </a:highlight>
              </a:rPr>
              <a:t>If you have a two-door car, flip the seats forward when you leave the car. If you find upon return they have been moved back, someone has been in your car and might still be there. Leave the area and call the police or parking lot security staff.</a:t>
            </a:r>
          </a:p>
          <a:p>
            <a:pPr marL="228600" indent="-228600">
              <a:lnSpc>
                <a:spcPct val="150000"/>
              </a:lnSpc>
              <a:buFont typeface="+mj-lt"/>
              <a:buAutoNum type="arabicPeriod" startAt="7"/>
            </a:pPr>
            <a:r>
              <a:rPr lang="en-US" sz="1200" dirty="0">
                <a:solidFill>
                  <a:schemeClr val="bg1"/>
                </a:solidFill>
                <a:highlight>
                  <a:srgbClr val="808080"/>
                </a:highlight>
              </a:rPr>
              <a:t>Be suspicious if you return to your vehicle and find a flat tire. This could be an attempt to catch you off guard for an attack.</a:t>
            </a:r>
          </a:p>
          <a:p>
            <a:pPr marL="228600" indent="-228600">
              <a:lnSpc>
                <a:spcPct val="150000"/>
              </a:lnSpc>
              <a:buFont typeface="+mj-lt"/>
              <a:buAutoNum type="arabicPeriod" startAt="7"/>
            </a:pPr>
            <a:r>
              <a:rPr lang="en-US" sz="1200" dirty="0">
                <a:solidFill>
                  <a:schemeClr val="bg1"/>
                </a:solidFill>
                <a:highlight>
                  <a:srgbClr val="808080"/>
                </a:highlight>
              </a:rPr>
              <a:t>Lock the doors as soon as you enter your vehicle. Keep them locked when you are driving and when you leave it parked.</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mj-lt"/>
              <a:buAutoNum type="arabicPeriod" startAt="11"/>
            </a:pPr>
            <a:r>
              <a:rPr lang="en-US" sz="1200" dirty="0">
                <a:solidFill>
                  <a:schemeClr val="bg1"/>
                </a:solidFill>
                <a:highlight>
                  <a:srgbClr val="808080"/>
                </a:highlight>
              </a:rPr>
              <a:t>In parking garages, avoid isolated areas such as stairwells. You might consider walking down the auto ramp instead, if you can do so without risk of being struck by a vehicle.</a:t>
            </a:r>
          </a:p>
          <a:p>
            <a:pPr marL="285750" indent="-285750">
              <a:lnSpc>
                <a:spcPct val="150000"/>
              </a:lnSpc>
              <a:buFont typeface="+mj-lt"/>
              <a:buAutoNum type="arabicPeriod" startAt="11"/>
            </a:pPr>
            <a:r>
              <a:rPr lang="en-US" sz="1200" dirty="0">
                <a:solidFill>
                  <a:schemeClr val="bg1"/>
                </a:solidFill>
                <a:highlight>
                  <a:srgbClr val="808080"/>
                </a:highlight>
              </a:rPr>
              <a:t>If you are staying later than you expected, move your vehicle to a less isolated spot before it gets dark.</a:t>
            </a:r>
          </a:p>
          <a:p>
            <a:pPr marL="285750" indent="-285750">
              <a:lnSpc>
                <a:spcPct val="150000"/>
              </a:lnSpc>
              <a:buFont typeface="+mj-lt"/>
              <a:buAutoNum type="arabicPeriod" startAt="11"/>
            </a:pPr>
            <a:r>
              <a:rPr lang="en-US" sz="1200" dirty="0">
                <a:solidFill>
                  <a:schemeClr val="bg1"/>
                </a:solidFill>
                <a:highlight>
                  <a:srgbClr val="808080"/>
                </a:highlight>
              </a:rPr>
              <a:t>Lock valuables in the trunk and don't leave identifying documents such as insurance papers in the vehicle. Out of sight is safer.</a:t>
            </a:r>
          </a:p>
          <a:p>
            <a:pPr marL="285750" indent="-285750">
              <a:lnSpc>
                <a:spcPct val="150000"/>
              </a:lnSpc>
              <a:buFont typeface="+mj-lt"/>
              <a:buAutoNum type="arabicPeriod" startAt="11"/>
            </a:pPr>
            <a:r>
              <a:rPr lang="en-US" sz="1200" dirty="0">
                <a:solidFill>
                  <a:schemeClr val="bg1"/>
                </a:solidFill>
                <a:highlight>
                  <a:srgbClr val="808080"/>
                </a:highlight>
              </a:rPr>
              <a:t>While a personal parking space is a great job perk, don't have your name on it. This information might make you a target.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963507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b="0" i="0" u="none" strike="noStrike" kern="1200" dirty="0">
                <a:solidFill>
                  <a:schemeClr val="tx1"/>
                </a:solidFill>
                <a:effectLst/>
                <a:latin typeface="+mn-lt"/>
                <a:ea typeface="+mn-ea"/>
                <a:cs typeface="+mn-cs"/>
              </a:rPr>
              <a:t>Parking lots can make you an easy target for crime. Stay safe by staying alert, observant, and ready to run or fight.</a:t>
            </a:r>
            <a:br>
              <a:rPr lang="en-US" dirty="0"/>
            </a:b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dirty="0"/>
              <a:t>Click icon to add picture</a:t>
            </a:r>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dirty="0"/>
              <a:t>Click icon to add picture</a:t>
            </a:r>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dirty="0"/>
              <a:t>Click icon to add picture</a:t>
            </a:r>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r>
              <a:rPr lang="en-US" dirty="0"/>
              <a:t>Click icon to add picture</a:t>
            </a:r>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r>
              <a:rPr lang="en-US" dirty="0"/>
              <a:t>Click icon to add picture</a:t>
            </a:r>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r>
              <a:rPr lang="en-US" dirty="0"/>
              <a:t>Click icon to add picture</a:t>
            </a:r>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r>
              <a:rPr lang="en-US" dirty="0"/>
              <a:t>Click icon to add picture</a:t>
            </a:r>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r>
              <a:rPr lang="en-US" dirty="0"/>
              <a:t>Click icon to add picture</a:t>
            </a:r>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0.jpe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2 Parking Lot Security">
            <a:hlinkClick r:id="" action="ppaction://media"/>
            <a:extLst>
              <a:ext uri="{FF2B5EF4-FFF2-40B4-BE49-F238E27FC236}">
                <a16:creationId xmlns:a16="http://schemas.microsoft.com/office/drawing/2014/main" id="{8F9A3836-77BD-104F-9723-B472A2A37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0569" y="2261766"/>
            <a:ext cx="812800" cy="812800"/>
          </a:xfrm>
          <a:prstGeom prst="rect">
            <a:avLst/>
          </a:prstGeom>
        </p:spPr>
      </p:pic>
      <p:sp>
        <p:nvSpPr>
          <p:cNvPr id="5" name="Title 4"/>
          <p:cNvSpPr>
            <a:spLocks noGrp="1"/>
          </p:cNvSpPr>
          <p:nvPr>
            <p:ph type="title"/>
          </p:nvPr>
        </p:nvSpPr>
        <p:spPr>
          <a:xfrm>
            <a:off x="791072" y="823020"/>
            <a:ext cx="17183100" cy="715581"/>
          </a:xfrm>
        </p:spPr>
        <p:txBody>
          <a:bodyPr/>
          <a:lstStyle/>
          <a:p>
            <a:r>
              <a:rPr lang="en-CA" dirty="0"/>
              <a:t>Parking Lot Security </a:t>
            </a:r>
            <a:endParaRPr lang="uk-UA" dirty="0"/>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949" y="9747420"/>
            <a:ext cx="2825988" cy="501480"/>
          </a:xfrm>
          <a:prstGeom prst="rect">
            <a:avLst/>
          </a:prstGeom>
        </p:spPr>
      </p:pic>
      <p:pic>
        <p:nvPicPr>
          <p:cNvPr id="4" name="Picture 3">
            <a:extLst>
              <a:ext uri="{FF2B5EF4-FFF2-40B4-BE49-F238E27FC236}">
                <a16:creationId xmlns:a16="http://schemas.microsoft.com/office/drawing/2014/main" id="{F2791A88-6115-4133-9D4D-6AB7C21FC8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30998" y="2668166"/>
            <a:ext cx="7426004" cy="4950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3 Parking Lot Security">
            <a:hlinkClick r:id="" action="ppaction://media"/>
            <a:extLst>
              <a:ext uri="{FF2B5EF4-FFF2-40B4-BE49-F238E27FC236}">
                <a16:creationId xmlns:a16="http://schemas.microsoft.com/office/drawing/2014/main" id="{0D02C226-03F4-EF46-92D1-66549C5EBC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20664" y="3199284"/>
            <a:ext cx="812800" cy="812800"/>
          </a:xfrm>
          <a:prstGeom prst="rect">
            <a:avLst/>
          </a:prstGeo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6">
            <a:extLst>
              <a:ext uri="{28A0092B-C50C-407E-A947-70E740481C1C}">
                <a14:useLocalDpi xmlns:a14="http://schemas.microsoft.com/office/drawing/2010/main"/>
              </a:ext>
            </a:extLst>
          </a:blip>
          <a:stretch>
            <a:fillRect/>
          </a:stretch>
        </p:blipFill>
        <p:spPr>
          <a:xfrm flipH="1">
            <a:off x="-12198" y="0"/>
            <a:ext cx="18328272"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240504"/>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180425" y="2191172"/>
              <a:ext cx="6039950" cy="6740307"/>
            </a:xfrm>
            <a:prstGeom prst="rect">
              <a:avLst/>
            </a:prstGeom>
            <a:noFill/>
          </p:spPr>
          <p:txBody>
            <a:bodyPr wrap="square" rtlCol="0">
              <a:spAutoFit/>
            </a:bodyPr>
            <a:lstStyle/>
            <a:p>
              <a:r>
                <a:rPr lang="en-US" sz="3600" dirty="0">
                  <a:solidFill>
                    <a:schemeClr val="bg1"/>
                  </a:solidFill>
                </a:rPr>
                <a:t>When you are going to or leaving from a parking lot, garage, or other parking area how often do you:</a:t>
              </a:r>
            </a:p>
            <a:p>
              <a:endParaRPr lang="en-US" sz="3600" dirty="0">
                <a:solidFill>
                  <a:schemeClr val="bg1"/>
                </a:solidFill>
              </a:endParaRPr>
            </a:p>
            <a:p>
              <a:pPr marL="571500" indent="-571500">
                <a:buFont typeface="Arial" panose="020B0604020202020204" pitchFamily="34" charset="0"/>
                <a:buChar char="•"/>
              </a:pPr>
              <a:r>
                <a:rPr lang="en-US" sz="3200" dirty="0">
                  <a:solidFill>
                    <a:schemeClr val="bg1"/>
                  </a:solidFill>
                </a:rPr>
                <a:t>Check over your shoulder to see who is behind or near you? </a:t>
              </a:r>
            </a:p>
            <a:p>
              <a:pPr marL="571500" indent="-571500">
                <a:buFont typeface="Arial" panose="020B0604020202020204" pitchFamily="34" charset="0"/>
                <a:buChar char="•"/>
              </a:pPr>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Pay attention to your surroundings instead of walking and looking at your phone or daydreaming? </a:t>
              </a:r>
            </a:p>
            <a:p>
              <a:pPr marL="571500" indent="-571500">
                <a:buFont typeface="Arial" panose="020B0604020202020204" pitchFamily="34" charset="0"/>
                <a:buChar char="•"/>
              </a:pPr>
              <a:endParaRPr lang="en-US" sz="3200" dirty="0">
                <a:solidFill>
                  <a:schemeClr val="bg1"/>
                </a:solidFill>
              </a:endParaRPr>
            </a:p>
            <a:p>
              <a:pPr marL="571500" indent="-571500">
                <a:buFont typeface="Arial" panose="020B0604020202020204" pitchFamily="34" charset="0"/>
                <a:buChar char="•"/>
              </a:pPr>
              <a:r>
                <a:rPr lang="en-US" sz="3200" dirty="0">
                  <a:solidFill>
                    <a:schemeClr val="bg1"/>
                  </a:solidFill>
                </a:rPr>
                <a:t>Look in and around your vehicle for anything suspicious or out of the ordinary?</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4 Parking Lot Security">
            <a:hlinkClick r:id="" action="ppaction://media"/>
            <a:extLst>
              <a:ext uri="{FF2B5EF4-FFF2-40B4-BE49-F238E27FC236}">
                <a16:creationId xmlns:a16="http://schemas.microsoft.com/office/drawing/2014/main" id="{A8F80152-9B1F-5847-AFE9-48C026374B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1192" y="2400300"/>
            <a:ext cx="812800" cy="8128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677329"/>
            <a:ext cx="8045278" cy="2932341"/>
          </a:xfrm>
          <a:prstGeom prst="rect">
            <a:avLst/>
          </a:prstGeom>
        </p:spPr>
        <p:txBody>
          <a:bodyPr wrap="square">
            <a:spAutoFit/>
          </a:bodyPr>
          <a:lstStyle/>
          <a:p>
            <a:pPr marL="342900" indent="-342900">
              <a:lnSpc>
                <a:spcPct val="200000"/>
              </a:lnSpc>
              <a:buFont typeface="Arial" panose="020B0604020202020204" pitchFamily="34" charset="0"/>
              <a:buChar char="•"/>
            </a:pPr>
            <a:r>
              <a:rPr lang="en-US" sz="2400" dirty="0">
                <a:solidFill>
                  <a:schemeClr val="bg1"/>
                </a:solidFill>
              </a:rPr>
              <a:t>Parking areas are danger zones. </a:t>
            </a:r>
          </a:p>
          <a:p>
            <a:pPr marL="342900" indent="-342900">
              <a:lnSpc>
                <a:spcPct val="200000"/>
              </a:lnSpc>
              <a:buFont typeface="Arial" panose="020B0604020202020204" pitchFamily="34" charset="0"/>
              <a:buChar char="•"/>
            </a:pPr>
            <a:r>
              <a:rPr lang="en-US" sz="2400" dirty="0">
                <a:solidFill>
                  <a:schemeClr val="bg1"/>
                </a:solidFill>
              </a:rPr>
              <a:t>You are vulnerable to theft, assault, and other violence. </a:t>
            </a:r>
          </a:p>
          <a:p>
            <a:pPr marL="342900" indent="-342900">
              <a:lnSpc>
                <a:spcPct val="200000"/>
              </a:lnSpc>
              <a:buFont typeface="Arial" panose="020B0604020202020204" pitchFamily="34" charset="0"/>
              <a:buChar char="•"/>
            </a:pPr>
            <a:r>
              <a:rPr lang="en-US" sz="2400" dirty="0">
                <a:solidFill>
                  <a:schemeClr val="bg1"/>
                </a:solidFill>
              </a:rPr>
              <a:t>Particularly at night and off-shift hours when there are few, if any, people around.</a:t>
            </a:r>
          </a:p>
        </p:txBody>
      </p:sp>
      <p:pic>
        <p:nvPicPr>
          <p:cNvPr id="4" name="Picture Placeholder 3">
            <a:extLst>
              <a:ext uri="{FF2B5EF4-FFF2-40B4-BE49-F238E27FC236}">
                <a16:creationId xmlns:a16="http://schemas.microsoft.com/office/drawing/2014/main" id="{A50E4C21-20D7-44C9-B923-4915145E9DB9}"/>
              </a:ext>
            </a:extLst>
          </p:cNvPr>
          <p:cNvPicPr>
            <a:picLocks noGrp="1" noChangeAspect="1"/>
          </p:cNvPicPr>
          <p:nvPr>
            <p:ph type="pic" sz="quarter" idx="11"/>
          </p:nvPr>
        </p:nvPicPr>
        <p:blipFill>
          <a:blip r:embed="rId6">
            <a:extLst>
              <a:ext uri="{28A0092B-C50C-407E-A947-70E740481C1C}">
                <a14:useLocalDpi xmlns:a14="http://schemas.microsoft.com/office/drawing/2010/main"/>
              </a:ext>
            </a:extLst>
          </a:blip>
          <a:stretch>
            <a:fillRect/>
          </a:stretch>
        </p:blipFill>
        <p:spPr>
          <a:xfrm>
            <a:off x="0" y="2400300"/>
            <a:ext cx="9144000" cy="5486400"/>
          </a:xfr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de 5 Parking Lot Security">
            <a:hlinkClick r:id="" action="ppaction://media"/>
            <a:extLst>
              <a:ext uri="{FF2B5EF4-FFF2-40B4-BE49-F238E27FC236}">
                <a16:creationId xmlns:a16="http://schemas.microsoft.com/office/drawing/2014/main" id="{F4AFD06A-5A20-5341-9313-0FE110606E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2312" y="3110020"/>
            <a:ext cx="812800" cy="8128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09120" y="2598452"/>
              <a:ext cx="7930008" cy="4409669"/>
            </a:xfrm>
            <a:prstGeom prst="rect">
              <a:avLst/>
            </a:prstGeom>
            <a:noFill/>
          </p:spPr>
          <p:txBody>
            <a:bodyPr wrap="square" rtlCol="0">
              <a:spAutoFit/>
            </a:bodyPr>
            <a:lstStyle/>
            <a:p>
              <a:pPr marL="457200" indent="-457200">
                <a:lnSpc>
                  <a:spcPct val="200000"/>
                </a:lnSpc>
                <a:buFont typeface="+mj-lt"/>
                <a:buAutoNum type="arabicPeriod"/>
              </a:pPr>
              <a:r>
                <a:rPr lang="en-US" sz="2400" dirty="0">
                  <a:solidFill>
                    <a:schemeClr val="bg1"/>
                  </a:solidFill>
                </a:rPr>
                <a:t>Park in well-lit areas - avoid parking next to vans or thick shrubbery. </a:t>
              </a:r>
            </a:p>
            <a:p>
              <a:pPr marL="457200" indent="-457200">
                <a:lnSpc>
                  <a:spcPct val="200000"/>
                </a:lnSpc>
                <a:buFont typeface="+mj-lt"/>
                <a:buAutoNum type="arabicPeriod"/>
              </a:pPr>
              <a:r>
                <a:rPr lang="en-US" sz="2400" dirty="0">
                  <a:solidFill>
                    <a:schemeClr val="bg1"/>
                  </a:solidFill>
                </a:rPr>
                <a:t>Park near building entrances, rather than in isolated areas of parking lot or parking garage. </a:t>
              </a:r>
            </a:p>
            <a:p>
              <a:pPr marL="457200" indent="-457200">
                <a:lnSpc>
                  <a:spcPct val="200000"/>
                </a:lnSpc>
                <a:buFont typeface="+mj-lt"/>
                <a:buAutoNum type="arabicPeriod"/>
              </a:pPr>
              <a:r>
                <a:rPr lang="en-US" sz="2400" dirty="0">
                  <a:solidFill>
                    <a:schemeClr val="bg1"/>
                  </a:solidFill>
                </a:rPr>
                <a:t>Use parking escort services or travel to and from your vehicle with co-workers.</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4001" y="2552700"/>
            <a:ext cx="9144000"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6 Parking Lot Security">
            <a:hlinkClick r:id="" action="ppaction://media"/>
            <a:extLst>
              <a:ext uri="{FF2B5EF4-FFF2-40B4-BE49-F238E27FC236}">
                <a16:creationId xmlns:a16="http://schemas.microsoft.com/office/drawing/2014/main" id="{75B9CFF4-C0DA-7246-B9D1-E2B67CF8A5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63935" y="3271292"/>
            <a:ext cx="812800" cy="8128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cstate="screen">
            <a:extLst>
              <a:ext uri="{28A0092B-C50C-407E-A947-70E740481C1C}">
                <a14:useLocalDpi xmlns:a14="http://schemas.microsoft.com/office/drawing/2010/main"/>
              </a:ext>
            </a:extLst>
          </a:blip>
          <a:stretch>
            <a:fillRect/>
          </a:stretch>
        </p:blipFill>
        <p:spPr>
          <a:xfrm>
            <a:off x="9469" y="2400298"/>
            <a:ext cx="9144000" cy="5486399"/>
          </a:xfrm>
        </p:spPr>
      </p:pic>
      <p:sp>
        <p:nvSpPr>
          <p:cNvPr id="7" name="TextBox 6">
            <a:extLst>
              <a:ext uri="{FF2B5EF4-FFF2-40B4-BE49-F238E27FC236}">
                <a16:creationId xmlns:a16="http://schemas.microsoft.com/office/drawing/2014/main" id="{1867828F-492D-4BF1-8A4E-822DF2FD5B9B}"/>
              </a:ext>
            </a:extLst>
          </p:cNvPr>
          <p:cNvSpPr txBox="1"/>
          <p:nvPr/>
        </p:nvSpPr>
        <p:spPr>
          <a:xfrm>
            <a:off x="9472262" y="2638580"/>
            <a:ext cx="8496944" cy="5009833"/>
          </a:xfrm>
          <a:prstGeom prst="rect">
            <a:avLst/>
          </a:prstGeom>
          <a:noFill/>
        </p:spPr>
        <p:txBody>
          <a:bodyPr wrap="square" rtlCol="0">
            <a:spAutoFit/>
          </a:bodyPr>
          <a:lstStyle/>
          <a:p>
            <a:pPr marL="457200" indent="-457200">
              <a:lnSpc>
                <a:spcPct val="150000"/>
              </a:lnSpc>
              <a:buFont typeface="+mj-lt"/>
              <a:buAutoNum type="arabicPeriod" startAt="4"/>
            </a:pPr>
            <a:r>
              <a:rPr lang="en-US" sz="2400" dirty="0">
                <a:solidFill>
                  <a:schemeClr val="bg1"/>
                </a:solidFill>
              </a:rPr>
              <a:t>Find your vehicle key before going to the parking area. It can be used as a weapon. </a:t>
            </a:r>
          </a:p>
          <a:p>
            <a:pPr marL="457200" indent="-457200">
              <a:lnSpc>
                <a:spcPct val="150000"/>
              </a:lnSpc>
              <a:buFont typeface="+mj-lt"/>
              <a:buAutoNum type="arabicPeriod" startAt="4"/>
            </a:pPr>
            <a:r>
              <a:rPr lang="en-US" sz="2400" dirty="0">
                <a:solidFill>
                  <a:schemeClr val="bg1"/>
                </a:solidFill>
              </a:rPr>
              <a:t>Carry your wallet in an inside pocket. Hold your purse or briefcase securely - be prepared to use it as a weapon or let it go.</a:t>
            </a:r>
          </a:p>
          <a:p>
            <a:pPr marL="457200" indent="-457200">
              <a:lnSpc>
                <a:spcPct val="150000"/>
              </a:lnSpc>
              <a:buFont typeface="+mj-lt"/>
              <a:buAutoNum type="arabicPeriod" startAt="4"/>
            </a:pPr>
            <a:r>
              <a:rPr lang="en-US" sz="2400" dirty="0">
                <a:solidFill>
                  <a:schemeClr val="bg1"/>
                </a:solidFill>
              </a:rPr>
              <a:t>Look around and watch for loiterers, observe other vehicles, particularly those with someone inside. Stay clear of vehicles with darkly-tinted window which could conceal occupants.</a:t>
            </a:r>
          </a:p>
        </p:txBody>
      </p:sp>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7 Parking Lot Security">
            <a:hlinkClick r:id="" action="ppaction://media"/>
            <a:extLst>
              <a:ext uri="{FF2B5EF4-FFF2-40B4-BE49-F238E27FC236}">
                <a16:creationId xmlns:a16="http://schemas.microsoft.com/office/drawing/2014/main" id="{8101F637-9DEC-1845-AC27-293CD12229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44800" y="4330699"/>
            <a:ext cx="812800" cy="812800"/>
          </a:xfrm>
          <a:prstGeom prst="rect">
            <a:avLst/>
          </a:prstGeom>
        </p:spPr>
      </p:pic>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How to Protect Yourself</a:t>
            </a:r>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a:ext>
            </a:extLst>
          </a:blip>
          <a:srcRect/>
          <a:stretch/>
        </p:blipFill>
        <p:spPr>
          <a:xfrm>
            <a:off x="9671495" y="2362200"/>
            <a:ext cx="8616505" cy="5486400"/>
          </a:xfrm>
        </p:spPr>
      </p:pic>
      <p:sp>
        <p:nvSpPr>
          <p:cNvPr id="7" name="TextBox 6">
            <a:extLst>
              <a:ext uri="{FF2B5EF4-FFF2-40B4-BE49-F238E27FC236}">
                <a16:creationId xmlns:a16="http://schemas.microsoft.com/office/drawing/2014/main" id="{B0369C6B-D18C-4CCF-81D5-91F16F2021B5}"/>
              </a:ext>
            </a:extLst>
          </p:cNvPr>
          <p:cNvSpPr txBox="1"/>
          <p:nvPr/>
        </p:nvSpPr>
        <p:spPr>
          <a:xfrm>
            <a:off x="371759" y="2915582"/>
            <a:ext cx="8927977" cy="4455835"/>
          </a:xfrm>
          <a:prstGeom prst="rect">
            <a:avLst/>
          </a:prstGeom>
          <a:noFill/>
        </p:spPr>
        <p:txBody>
          <a:bodyPr wrap="square" rtlCol="0">
            <a:spAutoFit/>
          </a:bodyPr>
          <a:lstStyle/>
          <a:p>
            <a:pPr marL="514350" indent="-514350">
              <a:lnSpc>
                <a:spcPct val="150000"/>
              </a:lnSpc>
              <a:buFont typeface="+mj-lt"/>
              <a:buAutoNum type="arabicPeriod" startAt="7"/>
            </a:pPr>
            <a:r>
              <a:rPr lang="en-US" sz="2400" dirty="0">
                <a:solidFill>
                  <a:schemeClr val="bg1"/>
                </a:solidFill>
              </a:rPr>
              <a:t>Look under and beside vehicle, and in backseat for people hiding. </a:t>
            </a:r>
          </a:p>
          <a:p>
            <a:pPr marL="514350" indent="-514350">
              <a:lnSpc>
                <a:spcPct val="150000"/>
              </a:lnSpc>
              <a:buFont typeface="+mj-lt"/>
              <a:buAutoNum type="arabicPeriod" startAt="7"/>
            </a:pPr>
            <a:r>
              <a:rPr lang="en-US" sz="2400" dirty="0">
                <a:solidFill>
                  <a:schemeClr val="bg1"/>
                </a:solidFill>
              </a:rPr>
              <a:t>In a two-door car, flip seats forward when you leave. If they’ve been moved, someone has been/might still be in your car. Leave the area and call for help.</a:t>
            </a:r>
          </a:p>
          <a:p>
            <a:pPr marL="514350" indent="-514350">
              <a:lnSpc>
                <a:spcPct val="150000"/>
              </a:lnSpc>
              <a:buFont typeface="+mj-lt"/>
              <a:buAutoNum type="arabicPeriod" startAt="7"/>
            </a:pPr>
            <a:r>
              <a:rPr lang="en-US" sz="2400" dirty="0">
                <a:solidFill>
                  <a:schemeClr val="bg1"/>
                </a:solidFill>
              </a:rPr>
              <a:t>Be suspicious if you return to your vehicle and find a flat tire. </a:t>
            </a:r>
          </a:p>
          <a:p>
            <a:pPr marL="514350" indent="-514350">
              <a:lnSpc>
                <a:spcPct val="150000"/>
              </a:lnSpc>
              <a:buFont typeface="+mj-lt"/>
              <a:buAutoNum type="arabicPeriod" startAt="7"/>
            </a:pPr>
            <a:r>
              <a:rPr lang="en-US" sz="2400" dirty="0">
                <a:solidFill>
                  <a:schemeClr val="bg1"/>
                </a:solidFill>
              </a:rPr>
              <a:t>Lock doors as soon as you enter vehicle – keep locked while driving and when parked.</a:t>
            </a:r>
          </a:p>
        </p:txBody>
      </p:sp>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8 Parking Lot Security">
            <a:hlinkClick r:id="" action="ppaction://media"/>
            <a:extLst>
              <a:ext uri="{FF2B5EF4-FFF2-40B4-BE49-F238E27FC236}">
                <a16:creationId xmlns:a16="http://schemas.microsoft.com/office/drawing/2014/main" id="{A7FC577A-A9D9-BA47-B384-A06F8F158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5208" y="2400298"/>
            <a:ext cx="812800" cy="8128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382000" y="2400300"/>
            <a:ext cx="9906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a:ext>
            </a:extLst>
          </a:blip>
          <a:srcRect/>
          <a:stretch/>
        </p:blipFill>
        <p:spPr>
          <a:xfrm>
            <a:off x="1" y="2400299"/>
            <a:ext cx="8381999"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8741532" y="2638582"/>
            <a:ext cx="9186936" cy="5009833"/>
          </a:xfrm>
          <a:prstGeom prst="rect">
            <a:avLst/>
          </a:prstGeom>
          <a:noFill/>
        </p:spPr>
        <p:txBody>
          <a:bodyPr wrap="square" rtlCol="0">
            <a:spAutoFit/>
          </a:bodyPr>
          <a:lstStyle/>
          <a:p>
            <a:pPr marL="457200" indent="-457200">
              <a:lnSpc>
                <a:spcPct val="150000"/>
              </a:lnSpc>
              <a:buFont typeface="+mj-lt"/>
              <a:buAutoNum type="arabicPeriod" startAt="11"/>
            </a:pPr>
            <a:r>
              <a:rPr lang="en-US" sz="2400" dirty="0">
                <a:solidFill>
                  <a:schemeClr val="bg1"/>
                </a:solidFill>
              </a:rPr>
              <a:t>In parking garages, avoid stairwells. Consider walking down the auto ramp, if you can do so without risk of being struck by a vehicle.</a:t>
            </a:r>
          </a:p>
          <a:p>
            <a:pPr marL="457200" indent="-457200">
              <a:lnSpc>
                <a:spcPct val="150000"/>
              </a:lnSpc>
              <a:buFont typeface="+mj-lt"/>
              <a:buAutoNum type="arabicPeriod" startAt="11"/>
            </a:pPr>
            <a:r>
              <a:rPr lang="en-US" sz="2400" dirty="0">
                <a:solidFill>
                  <a:schemeClr val="bg1"/>
                </a:solidFill>
              </a:rPr>
              <a:t>If staying later than expected, move vehicle to less isolated spot.</a:t>
            </a:r>
          </a:p>
          <a:p>
            <a:pPr marL="457200" indent="-457200">
              <a:lnSpc>
                <a:spcPct val="150000"/>
              </a:lnSpc>
              <a:buFont typeface="+mj-lt"/>
              <a:buAutoNum type="arabicPeriod" startAt="11"/>
            </a:pPr>
            <a:r>
              <a:rPr lang="en-US" sz="2400" dirty="0">
                <a:solidFill>
                  <a:schemeClr val="bg1"/>
                </a:solidFill>
              </a:rPr>
              <a:t>Lock valuables in trunk and don't leave identifying documents in vehicle. </a:t>
            </a:r>
          </a:p>
          <a:p>
            <a:pPr marL="457200" indent="-457200">
              <a:lnSpc>
                <a:spcPct val="150000"/>
              </a:lnSpc>
              <a:buFont typeface="+mj-lt"/>
              <a:buAutoNum type="arabicPeriod" startAt="11"/>
            </a:pPr>
            <a:r>
              <a:rPr lang="en-US" sz="2400" dirty="0">
                <a:solidFill>
                  <a:schemeClr val="bg1"/>
                </a:solidFill>
              </a:rPr>
              <a:t>While a personal parking space is a great job perk, don't have your name on it. This information might make you a target.</a:t>
            </a:r>
          </a:p>
        </p:txBody>
      </p:sp>
    </p:spTree>
    <p:extLst>
      <p:ext uri="{BB962C8B-B14F-4D97-AF65-F5344CB8AC3E}">
        <p14:creationId xmlns:p14="http://schemas.microsoft.com/office/powerpoint/2010/main" val="498590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9 Parking Lot Security">
            <a:hlinkClick r:id="" action="ppaction://media"/>
            <a:extLst>
              <a:ext uri="{FF2B5EF4-FFF2-40B4-BE49-F238E27FC236}">
                <a16:creationId xmlns:a16="http://schemas.microsoft.com/office/drawing/2014/main" id="{10BEFBCB-8502-3243-8F03-94FB7B7F4C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1592" y="5891262"/>
            <a:ext cx="812800" cy="812800"/>
          </a:xfrm>
          <a:prstGeom prst="rect">
            <a:avLst/>
          </a:prstGeom>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a:ext>
            </a:extLst>
          </a:blip>
          <a:stretch>
            <a:fillRect/>
          </a:stretch>
        </p:blipFill>
        <p:spPr>
          <a:xfrm>
            <a:off x="0" y="0"/>
            <a:ext cx="18288000" cy="10274069"/>
          </a:xfrm>
        </p:spPr>
      </p:pic>
      <p:grpSp>
        <p:nvGrpSpPr>
          <p:cNvPr id="21" name="Group 20"/>
          <p:cNvGrpSpPr/>
          <p:nvPr/>
        </p:nvGrpSpPr>
        <p:grpSpPr>
          <a:xfrm>
            <a:off x="0" y="-28191"/>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53545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endParaRPr>
            </a:p>
          </p:txBody>
        </p:sp>
      </p:grpSp>
      <p:sp>
        <p:nvSpPr>
          <p:cNvPr id="2" name="Rectangle 1">
            <a:extLst>
              <a:ext uri="{FF2B5EF4-FFF2-40B4-BE49-F238E27FC236}">
                <a16:creationId xmlns:a16="http://schemas.microsoft.com/office/drawing/2014/main" id="{C0342EB9-2E04-41BF-8BCB-37AFE6564011}"/>
              </a:ext>
            </a:extLst>
          </p:cNvPr>
          <p:cNvSpPr/>
          <p:nvPr/>
        </p:nvSpPr>
        <p:spPr>
          <a:xfrm>
            <a:off x="1371598" y="3989338"/>
            <a:ext cx="15544800" cy="2308324"/>
          </a:xfrm>
          <a:prstGeom prst="rect">
            <a:avLst/>
          </a:prstGeom>
        </p:spPr>
        <p:txBody>
          <a:bodyPr wrap="square">
            <a:spAutoFit/>
          </a:bodyPr>
          <a:lstStyle/>
          <a:p>
            <a:pPr algn="ctr"/>
            <a:r>
              <a:rPr lang="en-US" sz="4800" dirty="0">
                <a:solidFill>
                  <a:schemeClr val="bg1"/>
                </a:solidFill>
              </a:rPr>
              <a:t>Parking lots can make you an easy target for crime. </a:t>
            </a:r>
          </a:p>
          <a:p>
            <a:pPr algn="ctr"/>
            <a:r>
              <a:rPr lang="en-US" sz="4800" dirty="0">
                <a:solidFill>
                  <a:schemeClr val="bg1"/>
                </a:solidFill>
              </a:rPr>
              <a:t>Stay safe by staying alert, observant, and ready to run or fight.</a:t>
            </a:r>
            <a:endParaRPr lang="en-CA" sz="4800" dirty="0">
              <a:solidFill>
                <a:schemeClr val="bg1"/>
              </a:solidFill>
            </a:endParaRPr>
          </a:p>
        </p:txBody>
      </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resentation2" id="{08909B8A-F44B-4603-84BF-23F040704A60}" vid="{D9546883-8387-4D71-9CFF-1C7703A80CE6}"/>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resentation2" id="{08909B8A-F44B-4603-84BF-23F040704A60}" vid="{82760CDE-E12F-4B9B-909C-2D5E5BA50AAD}"/>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resentation2" id="{08909B8A-F44B-4603-84BF-23F040704A60}" vid="{7319128B-B300-4E20-AAD3-CC5ADD3A20B2}"/>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Presentation2" id="{08909B8A-F44B-4603-84BF-23F040704A60}" vid="{E552DD67-C6EA-4AD9-8107-EE87863DBD6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 2018 (1)</Template>
  <TotalTime>89</TotalTime>
  <Words>1062</Words>
  <Application>Microsoft Office PowerPoint</Application>
  <PresentationFormat>Custom</PresentationFormat>
  <Paragraphs>67</Paragraphs>
  <Slides>9</Slides>
  <Notes>9</Notes>
  <HiddenSlides>0</HiddenSlides>
  <MMClips>8</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Arial</vt:lpstr>
      <vt:lpstr>Calibri</vt:lpstr>
      <vt:lpstr>Lato Semibold</vt:lpstr>
      <vt:lpstr>Roboto</vt:lpstr>
      <vt:lpstr>Roboto Condensed</vt:lpstr>
      <vt:lpstr>GENARAL LAYOUTS</vt:lpstr>
      <vt:lpstr>TEAM SLIDES</vt:lpstr>
      <vt:lpstr>SLIDES WITH IMAGES</vt:lpstr>
      <vt:lpstr>PORTFOLIO</vt:lpstr>
      <vt:lpstr>PowerPoint Presentation</vt:lpstr>
      <vt:lpstr>Parking Lot Security </vt:lpstr>
      <vt:lpstr>PowerPoint Presentation</vt:lpstr>
      <vt:lpstr>What’s the Danger?</vt:lpstr>
      <vt:lpstr>How to Protect Yourself</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Finn Tobin</dc:creator>
  <cp:lastModifiedBy>Natae Bugg</cp:lastModifiedBy>
  <cp:revision>8</cp:revision>
  <dcterms:created xsi:type="dcterms:W3CDTF">2018-08-07T21:44:56Z</dcterms:created>
  <dcterms:modified xsi:type="dcterms:W3CDTF">2018-09-04T16:26:45Z</dcterms:modified>
</cp:coreProperties>
</file>