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5"/>
  </p:notesMasterIdLst>
  <p:sldIdLst>
    <p:sldId id="269" r:id="rId5"/>
    <p:sldId id="606" r:id="rId6"/>
    <p:sldId id="613" r:id="rId7"/>
    <p:sldId id="614" r:id="rId8"/>
    <p:sldId id="619" r:id="rId9"/>
    <p:sldId id="616" r:id="rId10"/>
    <p:sldId id="618" r:id="rId11"/>
    <p:sldId id="623" r:id="rId12"/>
    <p:sldId id="624" r:id="rId13"/>
    <p:sldId id="622" r:id="rId14"/>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2" autoAdjust="0"/>
    <p:restoredTop sz="69595" autoAdjust="0"/>
  </p:normalViewPr>
  <p:slideViewPr>
    <p:cSldViewPr>
      <p:cViewPr>
        <p:scale>
          <a:sx n="41" d="100"/>
          <a:sy n="41" d="100"/>
        </p:scale>
        <p:origin x="3000" y="1176"/>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03.05.19</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lockout is insurance against being struck by moving equipment while you are doing repairs or adjustments. Use it every time — even for quick jobs.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Lockout/Tagout – Even for Short Jobs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can be tempting to skip a lockout procedure just to make a quick adjustment on a machine. This kind of thinking is a mistake. In fact, it can be a fatal mistake. Many workers have been killed when they left a machine running or skipped the lockout just to do a quick clean-up or adjustment.</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you adjust or repairs to a machine, you might have to reach inside the machine, or otherwise place yourself in the danger zone. While you’re doing these repairs, you can’t assume your co-workers will see you or know that you’re there. The result is they could turn on the equipment and you could be crushed, electrocuted or otherwise seriously injured. And if you’re working with equipment that is activated by electronic sensors or directed by computers, it can move unexpectedly when triggered by movement.</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sawmill employee was operating an automated stacker when he noticed a board out of place on the top of the bundle of lumber. He left his work station and went to the stack to try to straighten the board. He did not lock out the controls or energy sources for the equipment before he attempted the adjustment. He put himself in a position between the stack of lumber and a steel beam. Then he accidentally tripped the electric eye, which was supposed to sense when the stack was complete and ready to move. Rollers began to move, advancing the stack. The operator was slammed into the steel beam. He died of head and neck injuries.</a:t>
            </a:r>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kern="1200" dirty="0">
                <a:solidFill>
                  <a:schemeClr val="tx1"/>
                </a:solidFill>
                <a:effectLst/>
                <a:latin typeface="+mn-lt"/>
                <a:ea typeface="+mn-ea"/>
                <a:cs typeface="+mn-cs"/>
              </a:rPr>
              <a:t>Before anyone attempts to repair or adjust a machine, it must be shut down and isolated from energy sources so it cannot accidentally start up.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That’s where lockout procedures come in. A lockout isolates the machine from energy sources which could cause it to operate or to move. These sources include electrical, compressed air, hydraulic, fuel and others. Lockouts are also used to prevent the worker from being struck by materials moving through the machine or even through pipes or other conduits.</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US" sz="1200" kern="1200" dirty="0">
                <a:solidFill>
                  <a:schemeClr val="tx1"/>
                </a:solidFill>
                <a:effectLst/>
                <a:latin typeface="+mn-lt"/>
                <a:ea typeface="+mn-ea"/>
                <a:cs typeface="+mn-cs"/>
              </a:rPr>
              <a:t>Become thoroughly acquainted with your company’s lockout procedures. Here are the steps to a typical lockout: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Identify all the sources of energy and how to control these sources.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Notify all affected co-workers of the planned lockout.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Shut down the machinery using the ordinary method such as throwing a switch or hitting a stop button.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Isolate the machinery from all sources of energy by turning off main power switches, breakers and other controls.</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Place a lock on each of these switches and controls. Each lock is accompanied by a tag indicating who is doing the lockout.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Release all potentially hazardous energy, including that in springs, rotating wheels, air pressure, raised loads, hydraulic pressure and other sources.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Test the equipment to make sure all energy sources are disconnected. The switches are returned to the “off” position after testing.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the repairs or adjustments are done, remove the locks and tags and return the machine to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567504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if lockout isn’t part of your job function, you’re still responsible for working safely around machinery. Know how your company’s lockout system works and stay away from a locked and tagged machine.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91589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png"/><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8.em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3.emf"/><Relationship Id="rId5" Type="http://schemas.openxmlformats.org/officeDocument/2006/relationships/image" Target="../media/image12.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machine&#10;&#10;Description automatically generated">
            <a:extLst>
              <a:ext uri="{FF2B5EF4-FFF2-40B4-BE49-F238E27FC236}">
                <a16:creationId xmlns:a16="http://schemas.microsoft.com/office/drawing/2014/main" id="{369B7D0C-7F39-4C7B-936E-C331B23E4736}"/>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7794" b="7794"/>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28191"/>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2984866"/>
            </a:xfrm>
            <a:prstGeom prst="rect">
              <a:avLst/>
            </a:prstGeom>
            <a:noFill/>
          </p:spPr>
          <p:txBody>
            <a:bodyPr wrap="square" rtlCol="0">
              <a:spAutoFit/>
            </a:bodyPr>
            <a:lstStyle/>
            <a:p>
              <a:pPr algn="ctr"/>
              <a:r>
                <a:rPr lang="en-US" sz="4800" b="1" dirty="0">
                  <a:solidFill>
                    <a:schemeClr val="bg1"/>
                  </a:solidFill>
                </a:rPr>
                <a:t>A lockout is insurance against being struck by moving equipment while you are doing repairs or adjustments. Use it every time — even for quick jobs.</a:t>
              </a:r>
            </a:p>
          </p:txBody>
        </p:sp>
      </p:grpSp>
      <p:pic>
        <p:nvPicPr>
          <p:cNvPr id="2" name="Slide 10 Lockout Tagout Even for Short Jobs">
            <a:hlinkClick r:id="" action="ppaction://media"/>
            <a:extLst>
              <a:ext uri="{FF2B5EF4-FFF2-40B4-BE49-F238E27FC236}">
                <a16:creationId xmlns:a16="http://schemas.microsoft.com/office/drawing/2014/main" id="{4A90836E-54C6-1349-A236-55984B2789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1400" y="-3848100"/>
            <a:ext cx="812800" cy="812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975709"/>
            <a:ext cx="17183100" cy="715581"/>
          </a:xfrm>
        </p:spPr>
        <p:txBody>
          <a:bodyPr/>
          <a:lstStyle/>
          <a:p>
            <a:r>
              <a:rPr lang="en-US" dirty="0"/>
              <a:t>Lockout/Tagout – Even for Short Jobs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6" name="Picture Placeholder 5" descr="A picture containing indoor, cabinet, building&#10;&#10;Description automatically generated">
            <a:extLst>
              <a:ext uri="{FF2B5EF4-FFF2-40B4-BE49-F238E27FC236}">
                <a16:creationId xmlns:a16="http://schemas.microsoft.com/office/drawing/2014/main" id="{66414792-421A-40C3-A8E0-EE87C4F279E6}"/>
              </a:ext>
            </a:extLst>
          </p:cNvPr>
          <p:cNvPicPr>
            <a:picLocks noChangeAspect="1"/>
          </p:cNvPicPr>
          <p:nvPr/>
        </p:nvPicPr>
        <p:blipFill>
          <a:blip r:embed="rId6" cstate="print">
            <a:extLst>
              <a:ext uri="{28A0092B-C50C-407E-A947-70E740481C1C}">
                <a14:useLocalDpi xmlns:a14="http://schemas.microsoft.com/office/drawing/2010/main" val="0"/>
              </a:ext>
            </a:extLst>
          </a:blip>
          <a:srcRect t="4995" b="4995"/>
          <a:stretch>
            <a:fillRect/>
          </a:stretch>
        </p:blipFill>
        <p:spPr>
          <a:xfrm>
            <a:off x="4572000" y="2400300"/>
            <a:ext cx="9144000" cy="5486400"/>
          </a:xfrm>
          <a:prstGeom prst="rect">
            <a:avLst/>
          </a:prstGeom>
        </p:spPr>
      </p:pic>
      <p:pic>
        <p:nvPicPr>
          <p:cNvPr id="2" name="Slide 2 Lockout Tagout Even for Short Jobs">
            <a:hlinkClick r:id="" action="ppaction://media"/>
            <a:extLst>
              <a:ext uri="{FF2B5EF4-FFF2-40B4-BE49-F238E27FC236}">
                <a16:creationId xmlns:a16="http://schemas.microsoft.com/office/drawing/2014/main" id="{46F146A2-80DB-1B41-9D39-7DDF63F9E4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20200" y="-406400"/>
            <a:ext cx="812800" cy="812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machine&#10;&#10;Description automatically generated">
            <a:extLst>
              <a:ext uri="{FF2B5EF4-FFF2-40B4-BE49-F238E27FC236}">
                <a16:creationId xmlns:a16="http://schemas.microsoft.com/office/drawing/2014/main" id="{207CDA06-4274-46D3-9186-3F73434BBA1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7813" b="7813"/>
          <a:stretch>
            <a:fillRect/>
          </a:stretch>
        </p:blipFill>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555756"/>
              <a:ext cx="5176679" cy="6186309"/>
            </a:xfrm>
            <a:prstGeom prst="rect">
              <a:avLst/>
            </a:prstGeom>
            <a:noFill/>
          </p:spPr>
          <p:txBody>
            <a:bodyPr wrap="square" rtlCol="0">
              <a:spAutoFit/>
            </a:bodyPr>
            <a:lstStyle/>
            <a:p>
              <a:r>
                <a:rPr lang="en-US" sz="3600" b="1" dirty="0">
                  <a:solidFill>
                    <a:schemeClr val="bg1"/>
                  </a:solidFill>
                </a:rPr>
                <a:t>It can be tempting to skip a lockout procedure just to make a quick adjustment on a machine. </a:t>
              </a:r>
            </a:p>
            <a:p>
              <a:endParaRPr lang="en-US" sz="3600" b="1" dirty="0">
                <a:solidFill>
                  <a:schemeClr val="bg1"/>
                </a:solidFill>
              </a:endParaRPr>
            </a:p>
            <a:p>
              <a:r>
                <a:rPr lang="en-US" sz="3600" b="1" dirty="0">
                  <a:solidFill>
                    <a:schemeClr val="bg1"/>
                  </a:solidFill>
                </a:rPr>
                <a:t>This kind of thinking is a mistake. In fact, it can be a fatal mistake. </a:t>
              </a:r>
            </a:p>
            <a:p>
              <a:endParaRPr lang="en-US" sz="3600" b="1" dirty="0">
                <a:solidFill>
                  <a:schemeClr val="bg1"/>
                </a:solidFill>
              </a:endParaRPr>
            </a:p>
            <a:p>
              <a:r>
                <a:rPr lang="en-US" sz="3600" b="1" dirty="0">
                  <a:solidFill>
                    <a:schemeClr val="bg1"/>
                  </a:solidFill>
                </a:rPr>
                <a:t>Many workers have been killed when they left a machine running or skipped the lockout just to do a quick clean-up or adjustment.</a:t>
              </a:r>
            </a:p>
          </p:txBody>
        </p:sp>
      </p:grpSp>
      <p:pic>
        <p:nvPicPr>
          <p:cNvPr id="2" name="Slide 3 Lockout Tagout Even for Short Jobs">
            <a:hlinkClick r:id="" action="ppaction://media"/>
            <a:extLst>
              <a:ext uri="{FF2B5EF4-FFF2-40B4-BE49-F238E27FC236}">
                <a16:creationId xmlns:a16="http://schemas.microsoft.com/office/drawing/2014/main" id="{30983258-6AEB-FC4A-94E9-D9FE804D96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8000" y="-3848100"/>
            <a:ext cx="812800" cy="812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990689"/>
          </a:xfrm>
        </p:spPr>
        <p:txBody>
          <a:bodyPr/>
          <a:lstStyle/>
          <a:p>
            <a:r>
              <a:rPr lang="en-US" dirty="0"/>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712411" y="2635121"/>
            <a:ext cx="8045278" cy="5016758"/>
          </a:xfrm>
          <a:prstGeom prst="rect">
            <a:avLst/>
          </a:prstGeom>
        </p:spPr>
        <p:txBody>
          <a:bodyPr wrap="square">
            <a:spAutoFit/>
          </a:bodyPr>
          <a:lstStyle/>
          <a:p>
            <a:pPr>
              <a:lnSpc>
                <a:spcPct val="150000"/>
              </a:lnSpc>
            </a:pPr>
            <a:r>
              <a:rPr lang="en-US" sz="3200" dirty="0">
                <a:solidFill>
                  <a:schemeClr val="bg1"/>
                </a:solidFill>
              </a:rPr>
              <a:t>While you’re doing repairs, you can’t assume your co-workers will see you or know that you’re there. </a:t>
            </a:r>
          </a:p>
          <a:p>
            <a:pPr>
              <a:lnSpc>
                <a:spcPct val="150000"/>
              </a:lnSpc>
            </a:pPr>
            <a:r>
              <a:rPr lang="en-US" sz="3200" dirty="0">
                <a:solidFill>
                  <a:schemeClr val="bg1"/>
                </a:solidFill>
              </a:rPr>
              <a:t>The result is they could turn on the equipment and you could be crushed, electrocuted or otherwise seriously injured. </a:t>
            </a:r>
            <a:endParaRPr lang="en-US" sz="2400" dirty="0">
              <a:solidFill>
                <a:schemeClr val="bg1"/>
              </a:solidFill>
            </a:endParaRPr>
          </a:p>
          <a:p>
            <a:pPr>
              <a:lnSpc>
                <a:spcPct val="150000"/>
              </a:lnSpc>
            </a:pPr>
            <a:endParaRPr lang="en-US" sz="2400" dirty="0">
              <a:solidFill>
                <a:schemeClr val="bg1"/>
              </a:solidFill>
            </a:endParaRPr>
          </a:p>
        </p:txBody>
      </p:sp>
      <p:pic>
        <p:nvPicPr>
          <p:cNvPr id="7" name="Picture Placeholder 6" descr="A close up of a brick building&#10;&#10;Description automatically generated">
            <a:extLst>
              <a:ext uri="{FF2B5EF4-FFF2-40B4-BE49-F238E27FC236}">
                <a16:creationId xmlns:a16="http://schemas.microsoft.com/office/drawing/2014/main" id="{2550981B-0E13-4913-8C89-AA7065B699C8}"/>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4452" r="4452"/>
          <a:stretch>
            <a:fillRect/>
          </a:stretch>
        </p:blipFill>
        <p:spPr/>
      </p:pic>
      <p:pic>
        <p:nvPicPr>
          <p:cNvPr id="2" name="Picture 1">
            <a:extLst>
              <a:ext uri="{FF2B5EF4-FFF2-40B4-BE49-F238E27FC236}">
                <a16:creationId xmlns:a16="http://schemas.microsoft.com/office/drawing/2014/main" id="{9C25AF16-32A4-8348-8589-22FF0C4EB5AD}"/>
              </a:ext>
            </a:extLst>
          </p:cNvPr>
          <p:cNvPicPr>
            <a:picLocks noChangeAspect="1"/>
          </p:cNvPicPr>
          <p:nvPr/>
        </p:nvPicPr>
        <p:blipFill>
          <a:blip r:embed="rId6"/>
          <a:stretch>
            <a:fillRect/>
          </a:stretch>
        </p:blipFill>
        <p:spPr>
          <a:xfrm>
            <a:off x="0" y="0"/>
            <a:ext cx="18288000" cy="10287000"/>
          </a:xfrm>
          <a:prstGeom prst="rect">
            <a:avLst/>
          </a:prstGeom>
        </p:spPr>
      </p:pic>
      <p:pic>
        <p:nvPicPr>
          <p:cNvPr id="3" name="Picture 2">
            <a:extLst>
              <a:ext uri="{FF2B5EF4-FFF2-40B4-BE49-F238E27FC236}">
                <a16:creationId xmlns:a16="http://schemas.microsoft.com/office/drawing/2014/main" id="{77CF5317-205A-794E-8758-018CF1FCF309}"/>
              </a:ext>
            </a:extLst>
          </p:cNvPr>
          <p:cNvPicPr>
            <a:picLocks noChangeAspect="1"/>
          </p:cNvPicPr>
          <p:nvPr/>
        </p:nvPicPr>
        <p:blipFill>
          <a:blip r:embed="rId7"/>
          <a:stretch>
            <a:fillRect/>
          </a:stretch>
        </p:blipFill>
        <p:spPr>
          <a:xfrm>
            <a:off x="0" y="0"/>
            <a:ext cx="18288000" cy="10287000"/>
          </a:xfrm>
          <a:prstGeom prst="rect">
            <a:avLst/>
          </a:prstGeom>
        </p:spPr>
      </p:pic>
      <p:pic>
        <p:nvPicPr>
          <p:cNvPr id="4" name="Slide 4 Lockout Tagout Even for Short Jobs">
            <a:hlinkClick r:id="" action="ppaction://media"/>
            <a:extLst>
              <a:ext uri="{FF2B5EF4-FFF2-40B4-BE49-F238E27FC236}">
                <a16:creationId xmlns:a16="http://schemas.microsoft.com/office/drawing/2014/main" id="{FFE1DD7A-E1A4-3845-BFBC-C6531FDB5F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4000500"/>
            <a:ext cx="812800" cy="812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800100"/>
            <a:ext cx="7124700" cy="715581"/>
          </a:xfrm>
        </p:spPr>
        <p:txBody>
          <a:bodyPr/>
          <a:lstStyle/>
          <a:p>
            <a:r>
              <a:rPr lang="en-US" dirty="0"/>
              <a:t>Deadly Example</a:t>
            </a:r>
            <a:endParaRPr lang="uk-UA" dirty="0">
              <a:solidFill>
                <a:schemeClr val="accent1"/>
              </a:solidFill>
            </a:endParaRPr>
          </a:p>
        </p:txBody>
      </p:sp>
      <p:grpSp>
        <p:nvGrpSpPr>
          <p:cNvPr id="3" name="Group 2"/>
          <p:cNvGrpSpPr/>
          <p:nvPr/>
        </p:nvGrpSpPr>
        <p:grpSpPr>
          <a:xfrm>
            <a:off x="0" y="2552700"/>
            <a:ext cx="18288000" cy="5486400"/>
            <a:chOff x="10535474" y="2060087"/>
            <a:chExt cx="18288000" cy="5486400"/>
          </a:xfrm>
        </p:grpSpPr>
        <p:sp>
          <p:nvSpPr>
            <p:cNvPr id="4" name="Rectangle 3"/>
            <p:cNvSpPr/>
            <p:nvPr/>
          </p:nvSpPr>
          <p:spPr>
            <a:xfrm>
              <a:off x="10535474" y="2060087"/>
              <a:ext cx="18288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085202" y="2142508"/>
              <a:ext cx="17188544" cy="4662815"/>
            </a:xfrm>
            <a:prstGeom prst="rect">
              <a:avLst/>
            </a:prstGeom>
            <a:noFill/>
          </p:spPr>
          <p:txBody>
            <a:bodyPr wrap="square" rtlCol="0">
              <a:spAutoFit/>
            </a:bodyPr>
            <a:lstStyle/>
            <a:p>
              <a:pPr>
                <a:lnSpc>
                  <a:spcPct val="200000"/>
                </a:lnSpc>
              </a:pPr>
              <a:r>
                <a:rPr lang="en-US" sz="3200" dirty="0">
                  <a:solidFill>
                    <a:schemeClr val="bg1"/>
                  </a:solidFill>
                </a:rPr>
                <a:t>A sawmill employee operating an automated stacker noticed a board out of place. He left his work station to fix and did not lock out the controls or energy sources.</a:t>
              </a:r>
            </a:p>
            <a:p>
              <a:pPr>
                <a:lnSpc>
                  <a:spcPct val="200000"/>
                </a:lnSpc>
              </a:pPr>
              <a:r>
                <a:rPr lang="en-US" sz="3200" dirty="0">
                  <a:solidFill>
                    <a:schemeClr val="bg1"/>
                  </a:solidFill>
                </a:rPr>
                <a:t>He was in between the stack of lumber and a steel beam when the rollers began to move. </a:t>
              </a:r>
            </a:p>
            <a:p>
              <a:pPr>
                <a:lnSpc>
                  <a:spcPct val="200000"/>
                </a:lnSpc>
              </a:pPr>
              <a:r>
                <a:rPr lang="en-US" sz="3200" dirty="0">
                  <a:solidFill>
                    <a:schemeClr val="bg1"/>
                  </a:solidFill>
                </a:rPr>
                <a:t>The operator was slammed into the steel beam and died of head and neck injuries.</a:t>
              </a:r>
            </a:p>
            <a:p>
              <a:pPr>
                <a:lnSpc>
                  <a:spcPct val="200000"/>
                </a:lnSpc>
              </a:pPr>
              <a:endParaRPr lang="en-US" sz="2400" dirty="0">
                <a:solidFill>
                  <a:schemeClr val="bg1"/>
                </a:solidFill>
              </a:endParaRPr>
            </a:p>
          </p:txBody>
        </p:sp>
      </p:grpSp>
      <p:pic>
        <p:nvPicPr>
          <p:cNvPr id="2" name="Slide 5 Lockout Tagout Even for Short Jobs">
            <a:hlinkClick r:id="" action="ppaction://media"/>
            <a:extLst>
              <a:ext uri="{FF2B5EF4-FFF2-40B4-BE49-F238E27FC236}">
                <a16:creationId xmlns:a16="http://schemas.microsoft.com/office/drawing/2014/main" id="{AB43ACB9-9F83-6647-9544-10EC183E6D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5200" y="-3695700"/>
            <a:ext cx="812800" cy="8128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800100"/>
            <a:ext cx="6634843" cy="838289"/>
          </a:xfrm>
        </p:spPr>
        <p:txBody>
          <a:bodyPr/>
          <a:lstStyle/>
          <a:p>
            <a:r>
              <a:rPr lang="en-US" dirty="0"/>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677400" y="2696676"/>
            <a:ext cx="8077200" cy="4893647"/>
          </a:xfrm>
          <a:prstGeom prst="rect">
            <a:avLst/>
          </a:prstGeom>
          <a:noFill/>
        </p:spPr>
        <p:txBody>
          <a:bodyPr wrap="square" rtlCol="0">
            <a:spAutoFit/>
          </a:bodyPr>
          <a:lstStyle/>
          <a:p>
            <a:pPr>
              <a:lnSpc>
                <a:spcPct val="150000"/>
              </a:lnSpc>
            </a:pPr>
            <a:r>
              <a:rPr lang="en-US" sz="3200" dirty="0">
                <a:solidFill>
                  <a:schemeClr val="bg1"/>
                </a:solidFill>
              </a:rPr>
              <a:t>Lockout isolates the machine from energy sources - electrical, compressed air, hydraulic, fuel and others. </a:t>
            </a:r>
          </a:p>
          <a:p>
            <a:pPr>
              <a:lnSpc>
                <a:spcPct val="150000"/>
              </a:lnSpc>
            </a:pPr>
            <a:r>
              <a:rPr lang="en-US" sz="3200" dirty="0">
                <a:solidFill>
                  <a:schemeClr val="bg1"/>
                </a:solidFill>
              </a:rPr>
              <a:t>Lockouts prevent worker from being struck by materials moving through machines, pipes, or other conduits.</a:t>
            </a:r>
          </a:p>
          <a:p>
            <a:endParaRPr lang="en-US" sz="2400" dirty="0">
              <a:solidFill>
                <a:schemeClr val="bg1"/>
              </a:solidFill>
            </a:endParaRPr>
          </a:p>
        </p:txBody>
      </p:sp>
      <p:pic>
        <p:nvPicPr>
          <p:cNvPr id="12" name="Picture Placeholder 11" descr="A picture containing fire, sitting, ground&#10;&#10;Description automatically generated">
            <a:extLst>
              <a:ext uri="{FF2B5EF4-FFF2-40B4-BE49-F238E27FC236}">
                <a16:creationId xmlns:a16="http://schemas.microsoft.com/office/drawing/2014/main" id="{545C5B4C-B10A-4A22-A7A7-5A7620D2360A}"/>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10011" b="10011"/>
          <a:stretch>
            <a:fillRect/>
          </a:stretch>
        </p:blipFill>
        <p:spPr/>
      </p:pic>
      <p:pic>
        <p:nvPicPr>
          <p:cNvPr id="2" name="Slide 6 Lockout Tagout Even for Short Jobs">
            <a:hlinkClick r:id="" action="ppaction://media"/>
            <a:extLst>
              <a:ext uri="{FF2B5EF4-FFF2-40B4-BE49-F238E27FC236}">
                <a16:creationId xmlns:a16="http://schemas.microsoft.com/office/drawing/2014/main" id="{48EA7747-4F8B-E541-BA66-7BB81A8F5A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6200" y="-4152900"/>
            <a:ext cx="812800" cy="812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800100"/>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628650" y="2812092"/>
            <a:ext cx="8420100" cy="4662815"/>
          </a:xfrm>
          <a:prstGeom prst="rect">
            <a:avLst/>
          </a:prstGeom>
          <a:noFill/>
        </p:spPr>
        <p:txBody>
          <a:bodyPr wrap="square" rtlCol="0">
            <a:spAutoFit/>
          </a:bodyPr>
          <a:lstStyle/>
          <a:p>
            <a:pPr marL="514350" indent="-514350">
              <a:lnSpc>
                <a:spcPct val="200000"/>
              </a:lnSpc>
              <a:buFont typeface="+mj-lt"/>
              <a:buAutoNum type="arabicPeriod"/>
            </a:pPr>
            <a:r>
              <a:rPr lang="en-US" sz="3200" dirty="0">
                <a:solidFill>
                  <a:schemeClr val="bg1"/>
                </a:solidFill>
              </a:rPr>
              <a:t>Identify all sources of energy and controls</a:t>
            </a:r>
          </a:p>
          <a:p>
            <a:pPr marL="514350" indent="-514350">
              <a:lnSpc>
                <a:spcPct val="200000"/>
              </a:lnSpc>
              <a:buFont typeface="+mj-lt"/>
              <a:buAutoNum type="arabicPeriod"/>
            </a:pPr>
            <a:r>
              <a:rPr lang="en-US" sz="3200" dirty="0">
                <a:solidFill>
                  <a:schemeClr val="bg1"/>
                </a:solidFill>
              </a:rPr>
              <a:t>Notify all affected workers</a:t>
            </a:r>
          </a:p>
          <a:p>
            <a:pPr marL="514350" indent="-514350">
              <a:lnSpc>
                <a:spcPct val="200000"/>
              </a:lnSpc>
              <a:buFont typeface="+mj-lt"/>
              <a:buAutoNum type="arabicPeriod"/>
            </a:pPr>
            <a:r>
              <a:rPr lang="en-US" sz="3200" dirty="0">
                <a:solidFill>
                  <a:schemeClr val="bg1"/>
                </a:solidFill>
              </a:rPr>
              <a:t>Shut down machinery </a:t>
            </a:r>
          </a:p>
          <a:p>
            <a:pPr marL="514350" indent="-514350">
              <a:lnSpc>
                <a:spcPct val="200000"/>
              </a:lnSpc>
              <a:buFont typeface="+mj-lt"/>
              <a:buAutoNum type="arabicPeriod"/>
            </a:pPr>
            <a:r>
              <a:rPr lang="en-US" sz="3200" dirty="0">
                <a:solidFill>
                  <a:schemeClr val="bg1"/>
                </a:solidFill>
              </a:rPr>
              <a:t>Isolate the machinery </a:t>
            </a:r>
          </a:p>
          <a:p>
            <a:pPr marL="457200" indent="-457200">
              <a:lnSpc>
                <a:spcPct val="200000"/>
              </a:lnSpc>
              <a:buFont typeface="+mj-lt"/>
              <a:buAutoNum type="arabicPeriod" startAt="10"/>
            </a:pPr>
            <a:endParaRPr lang="en-US" sz="2400" dirty="0">
              <a:solidFill>
                <a:schemeClr val="bg1"/>
              </a:solidFill>
            </a:endParaRPr>
          </a:p>
        </p:txBody>
      </p:sp>
      <p:pic>
        <p:nvPicPr>
          <p:cNvPr id="6" name="Picture Placeholder 5" descr="A picture containing indoor, floor&#10;&#10;Description automatically generated">
            <a:extLst>
              <a:ext uri="{FF2B5EF4-FFF2-40B4-BE49-F238E27FC236}">
                <a16:creationId xmlns:a16="http://schemas.microsoft.com/office/drawing/2014/main" id="{5AF70A6D-36C3-49BC-9135-2D3E5D2A7154}"/>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4995" b="4995"/>
          <a:stretch>
            <a:fillRect/>
          </a:stretch>
        </p:blipFill>
        <p:spPr/>
      </p:pic>
      <p:pic>
        <p:nvPicPr>
          <p:cNvPr id="2" name="Slide 7 Lockout Tagout Even for Short Jobs">
            <a:hlinkClick r:id="" action="ppaction://media"/>
            <a:extLst>
              <a:ext uri="{FF2B5EF4-FFF2-40B4-BE49-F238E27FC236}">
                <a16:creationId xmlns:a16="http://schemas.microsoft.com/office/drawing/2014/main" id="{3EA485AE-44F7-5E4B-ABC1-773DDAF6DC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2800" y="-3848100"/>
            <a:ext cx="812800" cy="812800"/>
          </a:xfrm>
          <a:prstGeom prst="rect">
            <a:avLst/>
          </a:prstGeom>
        </p:spPr>
      </p:pic>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800100"/>
            <a:ext cx="6634843" cy="838289"/>
          </a:xfrm>
        </p:spPr>
        <p:txBody>
          <a:bodyPr/>
          <a:lstStyle/>
          <a:p>
            <a:r>
              <a:rPr lang="en-US" dirty="0"/>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677400" y="2405743"/>
            <a:ext cx="8077200" cy="6370975"/>
          </a:xfrm>
          <a:prstGeom prst="rect">
            <a:avLst/>
          </a:prstGeom>
          <a:noFill/>
        </p:spPr>
        <p:txBody>
          <a:bodyPr wrap="square" rtlCol="0">
            <a:spAutoFit/>
          </a:bodyPr>
          <a:lstStyle/>
          <a:p>
            <a:pPr marL="514350" indent="-514350">
              <a:lnSpc>
                <a:spcPct val="150000"/>
              </a:lnSpc>
              <a:buFont typeface="+mj-lt"/>
              <a:buAutoNum type="arabicPeriod" startAt="5"/>
            </a:pPr>
            <a:r>
              <a:rPr lang="en-US" sz="3200" dirty="0">
                <a:solidFill>
                  <a:schemeClr val="bg1"/>
                </a:solidFill>
              </a:rPr>
              <a:t>Place lock/tag on each switch and control </a:t>
            </a:r>
          </a:p>
          <a:p>
            <a:pPr marL="514350" indent="-514350">
              <a:lnSpc>
                <a:spcPct val="150000"/>
              </a:lnSpc>
              <a:buFont typeface="+mj-lt"/>
              <a:buAutoNum type="arabicPeriod" startAt="5"/>
            </a:pPr>
            <a:r>
              <a:rPr lang="en-US" sz="3200" dirty="0">
                <a:solidFill>
                  <a:schemeClr val="bg1"/>
                </a:solidFill>
              </a:rPr>
              <a:t>Release all potentially hazardous energy, </a:t>
            </a:r>
          </a:p>
          <a:p>
            <a:pPr marL="514350" indent="-514350">
              <a:lnSpc>
                <a:spcPct val="150000"/>
              </a:lnSpc>
              <a:buFont typeface="+mj-lt"/>
              <a:buAutoNum type="arabicPeriod" startAt="5"/>
            </a:pPr>
            <a:r>
              <a:rPr lang="en-US" sz="3200" dirty="0">
                <a:solidFill>
                  <a:schemeClr val="bg1"/>
                </a:solidFill>
              </a:rPr>
              <a:t>Test equipment - verify all energy sources are disconnected</a:t>
            </a:r>
          </a:p>
          <a:p>
            <a:pPr marL="514350" indent="-514350">
              <a:lnSpc>
                <a:spcPct val="150000"/>
              </a:lnSpc>
              <a:buFont typeface="+mj-lt"/>
              <a:buAutoNum type="arabicPeriod" startAt="5"/>
            </a:pPr>
            <a:r>
              <a:rPr lang="en-US" sz="3200" dirty="0">
                <a:solidFill>
                  <a:schemeClr val="bg1"/>
                </a:solidFill>
              </a:rPr>
              <a:t>Remove locks and tags and return machine to service</a:t>
            </a:r>
          </a:p>
          <a:p>
            <a:pPr marL="514350" indent="-514350">
              <a:lnSpc>
                <a:spcPct val="150000"/>
              </a:lnSpc>
              <a:buFont typeface="+mj-lt"/>
              <a:buAutoNum type="arabicPeriod" startAt="5"/>
            </a:pPr>
            <a:endParaRPr lang="en-US" sz="3200" dirty="0">
              <a:solidFill>
                <a:schemeClr val="bg1"/>
              </a:solidFill>
            </a:endParaRPr>
          </a:p>
          <a:p>
            <a:pPr marL="457200" indent="-457200">
              <a:buFont typeface="+mj-lt"/>
              <a:buAutoNum type="arabicPeriod" startAt="5"/>
            </a:pPr>
            <a:endParaRPr lang="en-US" sz="2400" dirty="0">
              <a:solidFill>
                <a:schemeClr val="bg1"/>
              </a:solidFill>
            </a:endParaRPr>
          </a:p>
        </p:txBody>
      </p:sp>
      <p:pic>
        <p:nvPicPr>
          <p:cNvPr id="6" name="Picture Placeholder 5" descr="A picture containing text&#10;&#10;Description automatically generated">
            <a:extLst>
              <a:ext uri="{FF2B5EF4-FFF2-40B4-BE49-F238E27FC236}">
                <a16:creationId xmlns:a16="http://schemas.microsoft.com/office/drawing/2014/main" id="{6154D3A1-19D8-4229-99B9-182CA45DFD79}"/>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8715" b="8715"/>
          <a:stretch>
            <a:fillRect/>
          </a:stretch>
        </p:blipFill>
        <p:spPr/>
      </p:pic>
      <p:pic>
        <p:nvPicPr>
          <p:cNvPr id="2" name="Slide 8 Lockout Tagout Even for Short Jobs">
            <a:hlinkClick r:id="" action="ppaction://media"/>
            <a:extLst>
              <a:ext uri="{FF2B5EF4-FFF2-40B4-BE49-F238E27FC236}">
                <a16:creationId xmlns:a16="http://schemas.microsoft.com/office/drawing/2014/main" id="{947E3B2C-0C6A-B143-855D-BEEB80B0BD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0400" y="-4152900"/>
            <a:ext cx="812800" cy="812800"/>
          </a:xfrm>
          <a:prstGeom prst="rect">
            <a:avLst/>
          </a:prstGeom>
        </p:spPr>
      </p:pic>
    </p:spTree>
    <p:extLst>
      <p:ext uri="{BB962C8B-B14F-4D97-AF65-F5344CB8AC3E}">
        <p14:creationId xmlns:p14="http://schemas.microsoft.com/office/powerpoint/2010/main" val="4021087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800100"/>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2658576"/>
            <a:ext cx="8077200" cy="4893647"/>
          </a:xfrm>
          <a:prstGeom prst="rect">
            <a:avLst/>
          </a:prstGeom>
          <a:noFill/>
        </p:spPr>
        <p:txBody>
          <a:bodyPr wrap="square" rtlCol="0">
            <a:spAutoFit/>
          </a:bodyPr>
          <a:lstStyle/>
          <a:p>
            <a:pPr>
              <a:lnSpc>
                <a:spcPct val="150000"/>
              </a:lnSpc>
            </a:pPr>
            <a:r>
              <a:rPr lang="en-US" sz="3200" dirty="0">
                <a:solidFill>
                  <a:schemeClr val="bg1"/>
                </a:solidFill>
              </a:rPr>
              <a:t>Even if lockout isn’t part of your job function, you’re still responsible for working safely around machinery. </a:t>
            </a:r>
          </a:p>
          <a:p>
            <a:pPr>
              <a:lnSpc>
                <a:spcPct val="150000"/>
              </a:lnSpc>
            </a:pPr>
            <a:r>
              <a:rPr lang="en-US" sz="3200" dirty="0">
                <a:solidFill>
                  <a:schemeClr val="bg1"/>
                </a:solidFill>
              </a:rPr>
              <a:t>Know how your company’s lockout system works and stay away from a locked and tagged machine. </a:t>
            </a:r>
          </a:p>
          <a:p>
            <a:pPr marL="457200" indent="-457200">
              <a:buFont typeface="+mj-lt"/>
              <a:buAutoNum type="arabicPeriod" startAt="10"/>
            </a:pPr>
            <a:endParaRPr lang="en-US" sz="2400" dirty="0">
              <a:solidFill>
                <a:schemeClr val="bg1"/>
              </a:solidFill>
            </a:endParaRPr>
          </a:p>
        </p:txBody>
      </p:sp>
      <p:pic>
        <p:nvPicPr>
          <p:cNvPr id="6" name="Picture Placeholder 5">
            <a:extLst>
              <a:ext uri="{FF2B5EF4-FFF2-40B4-BE49-F238E27FC236}">
                <a16:creationId xmlns:a16="http://schemas.microsoft.com/office/drawing/2014/main" id="{A9370611-2291-4DEF-B979-A078F7FA7A15}"/>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9363" b="9363"/>
          <a:stretch>
            <a:fillRect/>
          </a:stretch>
        </p:blipFill>
        <p:spPr>
          <a:xfrm>
            <a:off x="9677400" y="2362200"/>
            <a:ext cx="8610600" cy="5486400"/>
          </a:xfrm>
        </p:spPr>
      </p:pic>
      <p:pic>
        <p:nvPicPr>
          <p:cNvPr id="2" name="Picture 1">
            <a:extLst>
              <a:ext uri="{FF2B5EF4-FFF2-40B4-BE49-F238E27FC236}">
                <a16:creationId xmlns:a16="http://schemas.microsoft.com/office/drawing/2014/main" id="{2A50C9DE-05F7-3942-B7E7-6928429F3357}"/>
              </a:ext>
            </a:extLst>
          </p:cNvPr>
          <p:cNvPicPr>
            <a:picLocks noChangeAspect="1"/>
          </p:cNvPicPr>
          <p:nvPr/>
        </p:nvPicPr>
        <p:blipFill>
          <a:blip r:embed="rId6"/>
          <a:stretch>
            <a:fillRect/>
          </a:stretch>
        </p:blipFill>
        <p:spPr>
          <a:xfrm>
            <a:off x="0" y="0"/>
            <a:ext cx="18288000" cy="10287000"/>
          </a:xfrm>
          <a:prstGeom prst="rect">
            <a:avLst/>
          </a:prstGeom>
        </p:spPr>
      </p:pic>
      <p:pic>
        <p:nvPicPr>
          <p:cNvPr id="4" name="Slide 9 Lockout Tagout Even for Short Jobs">
            <a:hlinkClick r:id="" action="ppaction://media"/>
            <a:extLst>
              <a:ext uri="{FF2B5EF4-FFF2-40B4-BE49-F238E27FC236}">
                <a16:creationId xmlns:a16="http://schemas.microsoft.com/office/drawing/2014/main" id="{4E70066D-8F12-5041-96FC-3B88DCAE73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6600" y="-4381500"/>
            <a:ext cx="812800" cy="812800"/>
          </a:xfrm>
          <a:prstGeom prst="rect">
            <a:avLst/>
          </a:prstGeom>
        </p:spPr>
      </p:pic>
    </p:spTree>
    <p:extLst>
      <p:ext uri="{BB962C8B-B14F-4D97-AF65-F5344CB8AC3E}">
        <p14:creationId xmlns:p14="http://schemas.microsoft.com/office/powerpoint/2010/main" val="3087619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7982</TotalTime>
  <Words>953</Words>
  <Application>Microsoft Macintosh PowerPoint</Application>
  <PresentationFormat>Custom</PresentationFormat>
  <Paragraphs>71</Paragraphs>
  <Slides>10</Slides>
  <Notes>10</Notes>
  <HiddenSlides>0</HiddenSlides>
  <MMClips>9</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10</vt:i4>
      </vt:variant>
    </vt:vector>
  </HeadingPairs>
  <TitlesOfParts>
    <vt:vector size="17" baseType="lpstr">
      <vt:lpstr>Arial</vt:lpstr>
      <vt:lpstr>Calibri</vt:lpstr>
      <vt:lpstr>Roboto</vt:lpstr>
      <vt:lpstr>GENARAL LAYOUTS</vt:lpstr>
      <vt:lpstr>TEAM SLIDES</vt:lpstr>
      <vt:lpstr>SLIDES WITH IMAGES</vt:lpstr>
      <vt:lpstr>PORTFOLIO</vt:lpstr>
      <vt:lpstr>PowerPoint Presentation</vt:lpstr>
      <vt:lpstr>Lockout/Tagout – Even for Short Jobs</vt:lpstr>
      <vt:lpstr>PowerPoint Presentation</vt:lpstr>
      <vt:lpstr>What’s the Danger?</vt:lpstr>
      <vt:lpstr>Deadly Example</vt:lpstr>
      <vt:lpstr>How to Protect Yourself</vt:lpstr>
      <vt:lpstr>PowerPoint Presentation</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Vicky Pickford</cp:lastModifiedBy>
  <cp:revision>1005</cp:revision>
  <dcterms:created xsi:type="dcterms:W3CDTF">2015-01-20T11:47:48Z</dcterms:created>
  <dcterms:modified xsi:type="dcterms:W3CDTF">2019-05-03T23:05:26Z</dcterms:modified>
</cp:coreProperties>
</file>